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67" r:id="rId6"/>
    <p:sldId id="265" r:id="rId7"/>
    <p:sldId id="266" r:id="rId8"/>
    <p:sldId id="259" r:id="rId9"/>
    <p:sldId id="260" r:id="rId10"/>
    <p:sldId id="272" r:id="rId11"/>
    <p:sldId id="268" r:id="rId12"/>
    <p:sldId id="269" r:id="rId13"/>
    <p:sldId id="262" r:id="rId14"/>
    <p:sldId id="263" r:id="rId15"/>
    <p:sldId id="273" r:id="rId16"/>
    <p:sldId id="274" r:id="rId17"/>
    <p:sldId id="26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F6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p:scale>
          <a:sx n="66" d="100"/>
          <a:sy n="66" d="100"/>
        </p:scale>
        <p:origin x="108"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Types of corrective feedback in the English center</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B191-4BE5-BCBE-6F9111E3AA67}"/>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B191-4BE5-BCBE-6F9111E3AA67}"/>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B191-4BE5-BCBE-6F9111E3AA67}"/>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B191-4BE5-BCBE-6F9111E3AA67}"/>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B191-4BE5-BCBE-6F9111E3AA67}"/>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B191-4BE5-BCBE-6F9111E3AA67}"/>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Sheet2!$D$4:$D$9</c:f>
              <c:strCache>
                <c:ptCount val="6"/>
                <c:pt idx="0">
                  <c:v>Recast</c:v>
                </c:pt>
                <c:pt idx="1">
                  <c:v>Clarification request</c:v>
                </c:pt>
                <c:pt idx="2">
                  <c:v>Explicit correction</c:v>
                </c:pt>
                <c:pt idx="3">
                  <c:v>Metalinguistic Feedback</c:v>
                </c:pt>
                <c:pt idx="4">
                  <c:v>Repetition</c:v>
                </c:pt>
                <c:pt idx="5">
                  <c:v>Elicitation</c:v>
                </c:pt>
              </c:strCache>
            </c:strRef>
          </c:cat>
          <c:val>
            <c:numRef>
              <c:f>Sheet2!$E$4:$E$9</c:f>
              <c:numCache>
                <c:formatCode>General</c:formatCode>
                <c:ptCount val="6"/>
                <c:pt idx="0">
                  <c:v>22</c:v>
                </c:pt>
                <c:pt idx="1">
                  <c:v>7</c:v>
                </c:pt>
                <c:pt idx="2">
                  <c:v>12</c:v>
                </c:pt>
                <c:pt idx="3">
                  <c:v>7</c:v>
                </c:pt>
                <c:pt idx="4">
                  <c:v>11</c:v>
                </c:pt>
                <c:pt idx="5">
                  <c:v>1</c:v>
                </c:pt>
              </c:numCache>
            </c:numRef>
          </c:val>
          <c:extLst>
            <c:ext xmlns:c16="http://schemas.microsoft.com/office/drawing/2014/chart" uri="{C3380CC4-5D6E-409C-BE32-E72D297353CC}">
              <c16:uniqueId val="{0000000C-B191-4BE5-BCBE-6F9111E3AA67}"/>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1800" b="1" i="0" u="none" strike="noStrike" kern="1200" baseline="0">
                <a:solidFill>
                  <a:sysClr val="windowText" lastClr="000000">
                    <a:lumMod val="75000"/>
                    <a:lumOff val="25000"/>
                  </a:sysClr>
                </a:solidFill>
              </a:rPr>
              <a:t>Types of uptake in the English center</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B525-433B-83CB-F7BF2F0967F3}"/>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B525-433B-83CB-F7BF2F0967F3}"/>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B525-433B-83CB-F7BF2F0967F3}"/>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Sheet2!$D$58:$D$60</c:f>
              <c:strCache>
                <c:ptCount val="3"/>
                <c:pt idx="0">
                  <c:v>No uptake</c:v>
                </c:pt>
                <c:pt idx="1">
                  <c:v>Need repair</c:v>
                </c:pt>
                <c:pt idx="2">
                  <c:v>Repair</c:v>
                </c:pt>
              </c:strCache>
            </c:strRef>
          </c:cat>
          <c:val>
            <c:numRef>
              <c:f>Sheet2!$E$58:$E$60</c:f>
              <c:numCache>
                <c:formatCode>General</c:formatCode>
                <c:ptCount val="3"/>
                <c:pt idx="0">
                  <c:v>6</c:v>
                </c:pt>
                <c:pt idx="1">
                  <c:v>22</c:v>
                </c:pt>
                <c:pt idx="2">
                  <c:v>33</c:v>
                </c:pt>
              </c:numCache>
            </c:numRef>
          </c:val>
          <c:extLst>
            <c:ext xmlns:c16="http://schemas.microsoft.com/office/drawing/2014/chart" uri="{C3380CC4-5D6E-409C-BE32-E72D297353CC}">
              <c16:uniqueId val="{00000006-B525-433B-83CB-F7BF2F0967F3}"/>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Types of uptakes</a:t>
            </a:r>
            <a:r>
              <a:rPr lang="en-US" baseline="0"/>
              <a:t> in recasting feedback</a:t>
            </a:r>
            <a:endParaRPr lang="en-US"/>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87A5-4387-949B-AEF0FADE6C20}"/>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87A5-4387-949B-AEF0FADE6C20}"/>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87A5-4387-949B-AEF0FADE6C20}"/>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Sheet2!$D$20:$D$22</c:f>
              <c:strCache>
                <c:ptCount val="3"/>
                <c:pt idx="0">
                  <c:v>No uptake</c:v>
                </c:pt>
                <c:pt idx="1">
                  <c:v>Need repair</c:v>
                </c:pt>
                <c:pt idx="2">
                  <c:v>Repair</c:v>
                </c:pt>
              </c:strCache>
            </c:strRef>
          </c:cat>
          <c:val>
            <c:numRef>
              <c:f>Sheet2!$E$20:$E$22</c:f>
              <c:numCache>
                <c:formatCode>General</c:formatCode>
                <c:ptCount val="3"/>
                <c:pt idx="0">
                  <c:v>5</c:v>
                </c:pt>
                <c:pt idx="1">
                  <c:v>5</c:v>
                </c:pt>
                <c:pt idx="2">
                  <c:v>12</c:v>
                </c:pt>
              </c:numCache>
            </c:numRef>
          </c:val>
          <c:extLst>
            <c:ext xmlns:c16="http://schemas.microsoft.com/office/drawing/2014/chart" uri="{C3380CC4-5D6E-409C-BE32-E72D297353CC}">
              <c16:uniqueId val="{00000006-87A5-4387-949B-AEF0FADE6C20}"/>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1800" b="1" i="0" u="none" strike="noStrike" kern="1200" baseline="0">
                <a:solidFill>
                  <a:sysClr val="windowText" lastClr="000000">
                    <a:lumMod val="75000"/>
                    <a:lumOff val="25000"/>
                  </a:sysClr>
                </a:solidFill>
              </a:rPr>
              <a:t>Types of uptakes in clarification feedback</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0424-4544-8D15-4A5D27FD9091}"/>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0424-4544-8D15-4A5D27FD9091}"/>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0424-4544-8D15-4A5D27FD9091}"/>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Sheet2!$D$40:$D$42</c:f>
              <c:strCache>
                <c:ptCount val="3"/>
                <c:pt idx="0">
                  <c:v>No uptake</c:v>
                </c:pt>
                <c:pt idx="1">
                  <c:v>Need repair</c:v>
                </c:pt>
                <c:pt idx="2">
                  <c:v>Repair</c:v>
                </c:pt>
              </c:strCache>
            </c:strRef>
          </c:cat>
          <c:val>
            <c:numRef>
              <c:f>Sheet2!$E$40:$E$42</c:f>
              <c:numCache>
                <c:formatCode>General</c:formatCode>
                <c:ptCount val="3"/>
                <c:pt idx="0">
                  <c:v>0</c:v>
                </c:pt>
                <c:pt idx="1">
                  <c:v>2</c:v>
                </c:pt>
                <c:pt idx="2">
                  <c:v>5</c:v>
                </c:pt>
              </c:numCache>
            </c:numRef>
          </c:val>
          <c:extLst>
            <c:ext xmlns:c16="http://schemas.microsoft.com/office/drawing/2014/chart" uri="{C3380CC4-5D6E-409C-BE32-E72D297353CC}">
              <c16:uniqueId val="{00000006-0424-4544-8D15-4A5D27FD9091}"/>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Teacher 1 in VSTEP Speaking class</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D15D-4E78-8B67-3FA4400DB873}"/>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D15D-4E78-8B67-3FA4400DB873}"/>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D15D-4E78-8B67-3FA4400DB873}"/>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D15D-4E78-8B67-3FA4400DB873}"/>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D15D-4E78-8B67-3FA4400DB873}"/>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D15D-4E78-8B67-3FA4400DB873}"/>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'2 TC 1 LV'!$D$7:$D$12</c:f>
              <c:strCache>
                <c:ptCount val="6"/>
                <c:pt idx="0">
                  <c:v>Recast</c:v>
                </c:pt>
                <c:pt idx="1">
                  <c:v>Clarification request</c:v>
                </c:pt>
                <c:pt idx="2">
                  <c:v>Explicit correction</c:v>
                </c:pt>
                <c:pt idx="3">
                  <c:v>Metalinguistic Feedback</c:v>
                </c:pt>
                <c:pt idx="4">
                  <c:v>Repetition</c:v>
                </c:pt>
                <c:pt idx="5">
                  <c:v>Elicitation</c:v>
                </c:pt>
              </c:strCache>
            </c:strRef>
          </c:cat>
          <c:val>
            <c:numRef>
              <c:f>'2 TC 1 LV'!$E$7:$E$12</c:f>
              <c:numCache>
                <c:formatCode>General</c:formatCode>
                <c:ptCount val="6"/>
                <c:pt idx="0">
                  <c:v>8</c:v>
                </c:pt>
                <c:pt idx="1">
                  <c:v>2</c:v>
                </c:pt>
                <c:pt idx="2">
                  <c:v>5</c:v>
                </c:pt>
                <c:pt idx="3">
                  <c:v>4</c:v>
                </c:pt>
                <c:pt idx="4">
                  <c:v>3</c:v>
                </c:pt>
                <c:pt idx="5">
                  <c:v>0</c:v>
                </c:pt>
              </c:numCache>
            </c:numRef>
          </c:val>
          <c:extLst>
            <c:ext xmlns:c16="http://schemas.microsoft.com/office/drawing/2014/chart" uri="{C3380CC4-5D6E-409C-BE32-E72D297353CC}">
              <c16:uniqueId val="{0000000C-D15D-4E78-8B67-3FA4400DB873}"/>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Teacher 2 in VSTEP Speaking class</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4620-4D98-ABE6-C82F1BFB3C86}"/>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4620-4D98-ABE6-C82F1BFB3C86}"/>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4620-4D98-ABE6-C82F1BFB3C86}"/>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4620-4D98-ABE6-C82F1BFB3C86}"/>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4620-4D98-ABE6-C82F1BFB3C86}"/>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4620-4D98-ABE6-C82F1BFB3C86}"/>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'2 TC 1 LV'!$D$16:$D$21</c:f>
              <c:strCache>
                <c:ptCount val="6"/>
                <c:pt idx="0">
                  <c:v>Recast</c:v>
                </c:pt>
                <c:pt idx="1">
                  <c:v>Clarification request</c:v>
                </c:pt>
                <c:pt idx="2">
                  <c:v>Explicit correction</c:v>
                </c:pt>
                <c:pt idx="3">
                  <c:v>Metalinguistic Feedback</c:v>
                </c:pt>
                <c:pt idx="4">
                  <c:v>Repetition</c:v>
                </c:pt>
                <c:pt idx="5">
                  <c:v>Elicitation</c:v>
                </c:pt>
              </c:strCache>
            </c:strRef>
          </c:cat>
          <c:val>
            <c:numRef>
              <c:f>'2 TC 1 LV'!$E$16:$E$21</c:f>
              <c:numCache>
                <c:formatCode>General</c:formatCode>
                <c:ptCount val="6"/>
                <c:pt idx="0">
                  <c:v>6</c:v>
                </c:pt>
                <c:pt idx="1">
                  <c:v>1</c:v>
                </c:pt>
                <c:pt idx="2">
                  <c:v>4</c:v>
                </c:pt>
                <c:pt idx="3">
                  <c:v>1</c:v>
                </c:pt>
                <c:pt idx="4">
                  <c:v>4</c:v>
                </c:pt>
                <c:pt idx="5">
                  <c:v>1</c:v>
                </c:pt>
              </c:numCache>
            </c:numRef>
          </c:val>
          <c:extLst>
            <c:ext xmlns:c16="http://schemas.microsoft.com/office/drawing/2014/chart" uri="{C3380CC4-5D6E-409C-BE32-E72D297353CC}">
              <c16:uniqueId val="{0000000C-4620-4D98-ABE6-C82F1BFB3C86}"/>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Teacher 1 in VSTEP Speaking class</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AE8A-40C4-B260-0FB457954801}"/>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AE8A-40C4-B260-0FB457954801}"/>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AE8A-40C4-B260-0FB457954801}"/>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AE8A-40C4-B260-0FB457954801}"/>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AE8A-40C4-B260-0FB457954801}"/>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AE8A-40C4-B260-0FB457954801}"/>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'1 TC 2 LV'!$E$6:$E$11</c:f>
              <c:strCache>
                <c:ptCount val="6"/>
                <c:pt idx="0">
                  <c:v>Recast</c:v>
                </c:pt>
                <c:pt idx="1">
                  <c:v>Clarification request</c:v>
                </c:pt>
                <c:pt idx="2">
                  <c:v>Explicit correction</c:v>
                </c:pt>
                <c:pt idx="3">
                  <c:v>Metalinguistic Feedback</c:v>
                </c:pt>
                <c:pt idx="4">
                  <c:v>Repetition</c:v>
                </c:pt>
                <c:pt idx="5">
                  <c:v>Elicitation</c:v>
                </c:pt>
              </c:strCache>
            </c:strRef>
          </c:cat>
          <c:val>
            <c:numRef>
              <c:f>'1 TC 2 LV'!$F$6:$F$11</c:f>
              <c:numCache>
                <c:formatCode>General</c:formatCode>
                <c:ptCount val="6"/>
                <c:pt idx="0">
                  <c:v>8</c:v>
                </c:pt>
                <c:pt idx="1">
                  <c:v>2</c:v>
                </c:pt>
                <c:pt idx="2">
                  <c:v>5</c:v>
                </c:pt>
                <c:pt idx="3">
                  <c:v>4</c:v>
                </c:pt>
                <c:pt idx="4">
                  <c:v>3</c:v>
                </c:pt>
                <c:pt idx="5">
                  <c:v>0</c:v>
                </c:pt>
              </c:numCache>
            </c:numRef>
          </c:val>
          <c:extLst>
            <c:ext xmlns:c16="http://schemas.microsoft.com/office/drawing/2014/chart" uri="{C3380CC4-5D6E-409C-BE32-E72D297353CC}">
              <c16:uniqueId val="{0000000C-AE8A-40C4-B260-0FB457954801}"/>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Teacher 1 in IELTS Speaking class</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C6E9-4F3C-8F0E-30B0044AC802}"/>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C6E9-4F3C-8F0E-30B0044AC802}"/>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C6E9-4F3C-8F0E-30B0044AC802}"/>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C6E9-4F3C-8F0E-30B0044AC802}"/>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C6E9-4F3C-8F0E-30B0044AC802}"/>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C6E9-4F3C-8F0E-30B0044AC802}"/>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'1 TC 2 LV'!$E$14:$E$19</c:f>
              <c:strCache>
                <c:ptCount val="6"/>
                <c:pt idx="0">
                  <c:v>Recast</c:v>
                </c:pt>
                <c:pt idx="1">
                  <c:v>Clarification request</c:v>
                </c:pt>
                <c:pt idx="2">
                  <c:v>Explicit correction</c:v>
                </c:pt>
                <c:pt idx="3">
                  <c:v>Metalinguistic Feedback</c:v>
                </c:pt>
                <c:pt idx="4">
                  <c:v>Repetition</c:v>
                </c:pt>
                <c:pt idx="5">
                  <c:v>Elicitation</c:v>
                </c:pt>
              </c:strCache>
            </c:strRef>
          </c:cat>
          <c:val>
            <c:numRef>
              <c:f>'1 TC 2 LV'!$F$14:$F$19</c:f>
              <c:numCache>
                <c:formatCode>General</c:formatCode>
                <c:ptCount val="6"/>
                <c:pt idx="0">
                  <c:v>8</c:v>
                </c:pt>
                <c:pt idx="1">
                  <c:v>4</c:v>
                </c:pt>
                <c:pt idx="2">
                  <c:v>3</c:v>
                </c:pt>
                <c:pt idx="3">
                  <c:v>2</c:v>
                </c:pt>
                <c:pt idx="4">
                  <c:v>4</c:v>
                </c:pt>
                <c:pt idx="5">
                  <c:v>0</c:v>
                </c:pt>
              </c:numCache>
            </c:numRef>
          </c:val>
          <c:extLst>
            <c:ext xmlns:c16="http://schemas.microsoft.com/office/drawing/2014/chart" uri="{C3380CC4-5D6E-409C-BE32-E72D297353CC}">
              <c16:uniqueId val="{0000000C-C6E9-4F3C-8F0E-30B0044AC802}"/>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3E18A-CEA0-115B-F922-57E8A736B7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38E2F56B-EBEE-2E2A-8F0F-D71B6C31E9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426722C4-77E0-56CF-FBD3-F777E5624F1A}"/>
              </a:ext>
            </a:extLst>
          </p:cNvPr>
          <p:cNvSpPr>
            <a:spLocks noGrp="1"/>
          </p:cNvSpPr>
          <p:nvPr>
            <p:ph type="dt" sz="half" idx="10"/>
          </p:nvPr>
        </p:nvSpPr>
        <p:spPr/>
        <p:txBody>
          <a:bodyPr/>
          <a:lstStyle/>
          <a:p>
            <a:fld id="{C66A47E0-BE2C-4324-9660-6697C57FE7D4}" type="datetimeFigureOut">
              <a:rPr lang="en-NZ" smtClean="0"/>
              <a:t>22/07/2024</a:t>
            </a:fld>
            <a:endParaRPr lang="en-NZ"/>
          </a:p>
        </p:txBody>
      </p:sp>
      <p:sp>
        <p:nvSpPr>
          <p:cNvPr id="5" name="Footer Placeholder 4">
            <a:extLst>
              <a:ext uri="{FF2B5EF4-FFF2-40B4-BE49-F238E27FC236}">
                <a16:creationId xmlns:a16="http://schemas.microsoft.com/office/drawing/2014/main" id="{E26088C9-4B99-3958-F0A4-1DD7471303DD}"/>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98C8DD7C-D275-AC01-382D-30A88413B34F}"/>
              </a:ext>
            </a:extLst>
          </p:cNvPr>
          <p:cNvSpPr>
            <a:spLocks noGrp="1"/>
          </p:cNvSpPr>
          <p:nvPr>
            <p:ph type="sldNum" sz="quarter" idx="12"/>
          </p:nvPr>
        </p:nvSpPr>
        <p:spPr/>
        <p:txBody>
          <a:bodyPr/>
          <a:lstStyle/>
          <a:p>
            <a:fld id="{32A14049-A251-46DA-904F-B8384CF66863}" type="slidenum">
              <a:rPr lang="en-NZ" smtClean="0"/>
              <a:t>‹#›</a:t>
            </a:fld>
            <a:endParaRPr lang="en-NZ"/>
          </a:p>
        </p:txBody>
      </p:sp>
    </p:spTree>
    <p:extLst>
      <p:ext uri="{BB962C8B-B14F-4D97-AF65-F5344CB8AC3E}">
        <p14:creationId xmlns:p14="http://schemas.microsoft.com/office/powerpoint/2010/main" val="234867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B9279-5FAF-9CD8-584B-C69E0B81FF45}"/>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4F63ADA3-E2F1-589D-6991-A0A8B98668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98450E17-5354-2640-38BD-D7E376322451}"/>
              </a:ext>
            </a:extLst>
          </p:cNvPr>
          <p:cNvSpPr>
            <a:spLocks noGrp="1"/>
          </p:cNvSpPr>
          <p:nvPr>
            <p:ph type="dt" sz="half" idx="10"/>
          </p:nvPr>
        </p:nvSpPr>
        <p:spPr/>
        <p:txBody>
          <a:bodyPr/>
          <a:lstStyle/>
          <a:p>
            <a:fld id="{C66A47E0-BE2C-4324-9660-6697C57FE7D4}" type="datetimeFigureOut">
              <a:rPr lang="en-NZ" smtClean="0"/>
              <a:t>22/07/2024</a:t>
            </a:fld>
            <a:endParaRPr lang="en-NZ"/>
          </a:p>
        </p:txBody>
      </p:sp>
      <p:sp>
        <p:nvSpPr>
          <p:cNvPr id="5" name="Footer Placeholder 4">
            <a:extLst>
              <a:ext uri="{FF2B5EF4-FFF2-40B4-BE49-F238E27FC236}">
                <a16:creationId xmlns:a16="http://schemas.microsoft.com/office/drawing/2014/main" id="{A4186C98-C27B-B65B-152C-01976DCBCB0B}"/>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9ADBA38E-BE85-EEAF-60A9-5BEC623075AB}"/>
              </a:ext>
            </a:extLst>
          </p:cNvPr>
          <p:cNvSpPr>
            <a:spLocks noGrp="1"/>
          </p:cNvSpPr>
          <p:nvPr>
            <p:ph type="sldNum" sz="quarter" idx="12"/>
          </p:nvPr>
        </p:nvSpPr>
        <p:spPr/>
        <p:txBody>
          <a:bodyPr/>
          <a:lstStyle/>
          <a:p>
            <a:fld id="{32A14049-A251-46DA-904F-B8384CF66863}" type="slidenum">
              <a:rPr lang="en-NZ" smtClean="0"/>
              <a:t>‹#›</a:t>
            </a:fld>
            <a:endParaRPr lang="en-NZ"/>
          </a:p>
        </p:txBody>
      </p:sp>
    </p:spTree>
    <p:extLst>
      <p:ext uri="{BB962C8B-B14F-4D97-AF65-F5344CB8AC3E}">
        <p14:creationId xmlns:p14="http://schemas.microsoft.com/office/powerpoint/2010/main" val="2584032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1ED47A-06D4-B99D-746B-45EA1798FBC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C8E08971-A40C-BF7E-DCF0-9C3F885464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3CFE9E6F-E52A-73B3-36BC-82D1A80C9988}"/>
              </a:ext>
            </a:extLst>
          </p:cNvPr>
          <p:cNvSpPr>
            <a:spLocks noGrp="1"/>
          </p:cNvSpPr>
          <p:nvPr>
            <p:ph type="dt" sz="half" idx="10"/>
          </p:nvPr>
        </p:nvSpPr>
        <p:spPr/>
        <p:txBody>
          <a:bodyPr/>
          <a:lstStyle/>
          <a:p>
            <a:fld id="{C66A47E0-BE2C-4324-9660-6697C57FE7D4}" type="datetimeFigureOut">
              <a:rPr lang="en-NZ" smtClean="0"/>
              <a:t>22/07/2024</a:t>
            </a:fld>
            <a:endParaRPr lang="en-NZ"/>
          </a:p>
        </p:txBody>
      </p:sp>
      <p:sp>
        <p:nvSpPr>
          <p:cNvPr id="5" name="Footer Placeholder 4">
            <a:extLst>
              <a:ext uri="{FF2B5EF4-FFF2-40B4-BE49-F238E27FC236}">
                <a16:creationId xmlns:a16="http://schemas.microsoft.com/office/drawing/2014/main" id="{A3589662-D89E-8F24-B755-CFBFAD05682B}"/>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E577D4B-EC9E-15E0-26C4-61872A2D1AA1}"/>
              </a:ext>
            </a:extLst>
          </p:cNvPr>
          <p:cNvSpPr>
            <a:spLocks noGrp="1"/>
          </p:cNvSpPr>
          <p:nvPr>
            <p:ph type="sldNum" sz="quarter" idx="12"/>
          </p:nvPr>
        </p:nvSpPr>
        <p:spPr/>
        <p:txBody>
          <a:bodyPr/>
          <a:lstStyle/>
          <a:p>
            <a:fld id="{32A14049-A251-46DA-904F-B8384CF66863}" type="slidenum">
              <a:rPr lang="en-NZ" smtClean="0"/>
              <a:t>‹#›</a:t>
            </a:fld>
            <a:endParaRPr lang="en-NZ"/>
          </a:p>
        </p:txBody>
      </p:sp>
    </p:spTree>
    <p:extLst>
      <p:ext uri="{BB962C8B-B14F-4D97-AF65-F5344CB8AC3E}">
        <p14:creationId xmlns:p14="http://schemas.microsoft.com/office/powerpoint/2010/main" val="3862256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9300A-04F4-CE41-53BC-5E38E8956603}"/>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D0B9D74C-D951-C97D-3F30-962D3EDF8CF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02105845-5127-59F7-4E27-940600A13BD4}"/>
              </a:ext>
            </a:extLst>
          </p:cNvPr>
          <p:cNvSpPr>
            <a:spLocks noGrp="1"/>
          </p:cNvSpPr>
          <p:nvPr>
            <p:ph type="dt" sz="half" idx="10"/>
          </p:nvPr>
        </p:nvSpPr>
        <p:spPr/>
        <p:txBody>
          <a:bodyPr/>
          <a:lstStyle/>
          <a:p>
            <a:fld id="{C66A47E0-BE2C-4324-9660-6697C57FE7D4}" type="datetimeFigureOut">
              <a:rPr lang="en-NZ" smtClean="0"/>
              <a:t>22/07/2024</a:t>
            </a:fld>
            <a:endParaRPr lang="en-NZ"/>
          </a:p>
        </p:txBody>
      </p:sp>
      <p:sp>
        <p:nvSpPr>
          <p:cNvPr id="5" name="Footer Placeholder 4">
            <a:extLst>
              <a:ext uri="{FF2B5EF4-FFF2-40B4-BE49-F238E27FC236}">
                <a16:creationId xmlns:a16="http://schemas.microsoft.com/office/drawing/2014/main" id="{B0800C8E-C43E-222D-B4BB-B111B485B077}"/>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C7CAD6A0-BF73-891E-14D9-3158DD0FFB3E}"/>
              </a:ext>
            </a:extLst>
          </p:cNvPr>
          <p:cNvSpPr>
            <a:spLocks noGrp="1"/>
          </p:cNvSpPr>
          <p:nvPr>
            <p:ph type="sldNum" sz="quarter" idx="12"/>
          </p:nvPr>
        </p:nvSpPr>
        <p:spPr/>
        <p:txBody>
          <a:bodyPr/>
          <a:lstStyle/>
          <a:p>
            <a:fld id="{32A14049-A251-46DA-904F-B8384CF66863}" type="slidenum">
              <a:rPr lang="en-NZ" smtClean="0"/>
              <a:t>‹#›</a:t>
            </a:fld>
            <a:endParaRPr lang="en-NZ"/>
          </a:p>
        </p:txBody>
      </p:sp>
    </p:spTree>
    <p:extLst>
      <p:ext uri="{BB962C8B-B14F-4D97-AF65-F5344CB8AC3E}">
        <p14:creationId xmlns:p14="http://schemas.microsoft.com/office/powerpoint/2010/main" val="1331745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B946B-655A-1862-87FC-0DE05AE002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520B29A8-5440-2DF9-5607-0E8CC11D4F9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50BA89D-3390-E801-F721-4F23C1066926}"/>
              </a:ext>
            </a:extLst>
          </p:cNvPr>
          <p:cNvSpPr>
            <a:spLocks noGrp="1"/>
          </p:cNvSpPr>
          <p:nvPr>
            <p:ph type="dt" sz="half" idx="10"/>
          </p:nvPr>
        </p:nvSpPr>
        <p:spPr/>
        <p:txBody>
          <a:bodyPr/>
          <a:lstStyle/>
          <a:p>
            <a:fld id="{C66A47E0-BE2C-4324-9660-6697C57FE7D4}" type="datetimeFigureOut">
              <a:rPr lang="en-NZ" smtClean="0"/>
              <a:t>22/07/2024</a:t>
            </a:fld>
            <a:endParaRPr lang="en-NZ"/>
          </a:p>
        </p:txBody>
      </p:sp>
      <p:sp>
        <p:nvSpPr>
          <p:cNvPr id="5" name="Footer Placeholder 4">
            <a:extLst>
              <a:ext uri="{FF2B5EF4-FFF2-40B4-BE49-F238E27FC236}">
                <a16:creationId xmlns:a16="http://schemas.microsoft.com/office/drawing/2014/main" id="{6DA518EA-4513-F6BA-A822-CFAE39AFE089}"/>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4DD9FDF3-9161-58C8-1E37-EB70415C086C}"/>
              </a:ext>
            </a:extLst>
          </p:cNvPr>
          <p:cNvSpPr>
            <a:spLocks noGrp="1"/>
          </p:cNvSpPr>
          <p:nvPr>
            <p:ph type="sldNum" sz="quarter" idx="12"/>
          </p:nvPr>
        </p:nvSpPr>
        <p:spPr/>
        <p:txBody>
          <a:bodyPr/>
          <a:lstStyle/>
          <a:p>
            <a:fld id="{32A14049-A251-46DA-904F-B8384CF66863}" type="slidenum">
              <a:rPr lang="en-NZ" smtClean="0"/>
              <a:t>‹#›</a:t>
            </a:fld>
            <a:endParaRPr lang="en-NZ"/>
          </a:p>
        </p:txBody>
      </p:sp>
    </p:spTree>
    <p:extLst>
      <p:ext uri="{BB962C8B-B14F-4D97-AF65-F5344CB8AC3E}">
        <p14:creationId xmlns:p14="http://schemas.microsoft.com/office/powerpoint/2010/main" val="205451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1AC7D-8816-F01B-DEED-980742F8BCF2}"/>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7BC301A8-B61B-E065-A273-6BA9F025DB5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30BCC0EF-61F7-72A0-9DD7-1C15E31A9E5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40DC1897-BA51-E2A8-DD62-240FEFFCA695}"/>
              </a:ext>
            </a:extLst>
          </p:cNvPr>
          <p:cNvSpPr>
            <a:spLocks noGrp="1"/>
          </p:cNvSpPr>
          <p:nvPr>
            <p:ph type="dt" sz="half" idx="10"/>
          </p:nvPr>
        </p:nvSpPr>
        <p:spPr/>
        <p:txBody>
          <a:bodyPr/>
          <a:lstStyle/>
          <a:p>
            <a:fld id="{C66A47E0-BE2C-4324-9660-6697C57FE7D4}" type="datetimeFigureOut">
              <a:rPr lang="en-NZ" smtClean="0"/>
              <a:t>22/07/2024</a:t>
            </a:fld>
            <a:endParaRPr lang="en-NZ"/>
          </a:p>
        </p:txBody>
      </p:sp>
      <p:sp>
        <p:nvSpPr>
          <p:cNvPr id="6" name="Footer Placeholder 5">
            <a:extLst>
              <a:ext uri="{FF2B5EF4-FFF2-40B4-BE49-F238E27FC236}">
                <a16:creationId xmlns:a16="http://schemas.microsoft.com/office/drawing/2014/main" id="{94EBB47D-9CCE-0AC9-AB04-4382ED4F6055}"/>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E963752B-3985-272A-F947-985DA0D27E71}"/>
              </a:ext>
            </a:extLst>
          </p:cNvPr>
          <p:cNvSpPr>
            <a:spLocks noGrp="1"/>
          </p:cNvSpPr>
          <p:nvPr>
            <p:ph type="sldNum" sz="quarter" idx="12"/>
          </p:nvPr>
        </p:nvSpPr>
        <p:spPr/>
        <p:txBody>
          <a:bodyPr/>
          <a:lstStyle/>
          <a:p>
            <a:fld id="{32A14049-A251-46DA-904F-B8384CF66863}" type="slidenum">
              <a:rPr lang="en-NZ" smtClean="0"/>
              <a:t>‹#›</a:t>
            </a:fld>
            <a:endParaRPr lang="en-NZ"/>
          </a:p>
        </p:txBody>
      </p:sp>
    </p:spTree>
    <p:extLst>
      <p:ext uri="{BB962C8B-B14F-4D97-AF65-F5344CB8AC3E}">
        <p14:creationId xmlns:p14="http://schemas.microsoft.com/office/powerpoint/2010/main" val="2984246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DB198-2205-C8D3-16F4-CA900D126C94}"/>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1584EFC1-FEB6-308B-D7B4-8F4CFBE056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569AE76-6BDC-1CAB-5AD3-39EFD5814D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D75D1FD5-F29E-120C-637B-30B4530C92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505E95A-B5DB-AE9E-5E6A-2BCDBD14AA0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2CECDEA8-BC28-5559-3945-D41377FF7DD5}"/>
              </a:ext>
            </a:extLst>
          </p:cNvPr>
          <p:cNvSpPr>
            <a:spLocks noGrp="1"/>
          </p:cNvSpPr>
          <p:nvPr>
            <p:ph type="dt" sz="half" idx="10"/>
          </p:nvPr>
        </p:nvSpPr>
        <p:spPr/>
        <p:txBody>
          <a:bodyPr/>
          <a:lstStyle/>
          <a:p>
            <a:fld id="{C66A47E0-BE2C-4324-9660-6697C57FE7D4}" type="datetimeFigureOut">
              <a:rPr lang="en-NZ" smtClean="0"/>
              <a:t>22/07/2024</a:t>
            </a:fld>
            <a:endParaRPr lang="en-NZ"/>
          </a:p>
        </p:txBody>
      </p:sp>
      <p:sp>
        <p:nvSpPr>
          <p:cNvPr id="8" name="Footer Placeholder 7">
            <a:extLst>
              <a:ext uri="{FF2B5EF4-FFF2-40B4-BE49-F238E27FC236}">
                <a16:creationId xmlns:a16="http://schemas.microsoft.com/office/drawing/2014/main" id="{49767A4C-0325-C196-3460-7E96E5C20B2C}"/>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81C2285E-2B67-B981-8FD8-78E5D0E2CCE6}"/>
              </a:ext>
            </a:extLst>
          </p:cNvPr>
          <p:cNvSpPr>
            <a:spLocks noGrp="1"/>
          </p:cNvSpPr>
          <p:nvPr>
            <p:ph type="sldNum" sz="quarter" idx="12"/>
          </p:nvPr>
        </p:nvSpPr>
        <p:spPr/>
        <p:txBody>
          <a:bodyPr/>
          <a:lstStyle/>
          <a:p>
            <a:fld id="{32A14049-A251-46DA-904F-B8384CF66863}" type="slidenum">
              <a:rPr lang="en-NZ" smtClean="0"/>
              <a:t>‹#›</a:t>
            </a:fld>
            <a:endParaRPr lang="en-NZ"/>
          </a:p>
        </p:txBody>
      </p:sp>
    </p:spTree>
    <p:extLst>
      <p:ext uri="{BB962C8B-B14F-4D97-AF65-F5344CB8AC3E}">
        <p14:creationId xmlns:p14="http://schemas.microsoft.com/office/powerpoint/2010/main" val="196321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B9564-6FE7-CB42-C29B-245A184B194E}"/>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EE4EF51D-B77C-3F6C-925D-F56A9881CDC1}"/>
              </a:ext>
            </a:extLst>
          </p:cNvPr>
          <p:cNvSpPr>
            <a:spLocks noGrp="1"/>
          </p:cNvSpPr>
          <p:nvPr>
            <p:ph type="dt" sz="half" idx="10"/>
          </p:nvPr>
        </p:nvSpPr>
        <p:spPr/>
        <p:txBody>
          <a:bodyPr/>
          <a:lstStyle/>
          <a:p>
            <a:fld id="{C66A47E0-BE2C-4324-9660-6697C57FE7D4}" type="datetimeFigureOut">
              <a:rPr lang="en-NZ" smtClean="0"/>
              <a:t>22/07/2024</a:t>
            </a:fld>
            <a:endParaRPr lang="en-NZ"/>
          </a:p>
        </p:txBody>
      </p:sp>
      <p:sp>
        <p:nvSpPr>
          <p:cNvPr id="4" name="Footer Placeholder 3">
            <a:extLst>
              <a:ext uri="{FF2B5EF4-FFF2-40B4-BE49-F238E27FC236}">
                <a16:creationId xmlns:a16="http://schemas.microsoft.com/office/drawing/2014/main" id="{847C3BC4-D4C7-BBA4-7C7A-3C8F6D7BBAB6}"/>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2357C04B-961D-596B-F8A2-4E1FD19D9F72}"/>
              </a:ext>
            </a:extLst>
          </p:cNvPr>
          <p:cNvSpPr>
            <a:spLocks noGrp="1"/>
          </p:cNvSpPr>
          <p:nvPr>
            <p:ph type="sldNum" sz="quarter" idx="12"/>
          </p:nvPr>
        </p:nvSpPr>
        <p:spPr/>
        <p:txBody>
          <a:bodyPr/>
          <a:lstStyle/>
          <a:p>
            <a:fld id="{32A14049-A251-46DA-904F-B8384CF66863}" type="slidenum">
              <a:rPr lang="en-NZ" smtClean="0"/>
              <a:t>‹#›</a:t>
            </a:fld>
            <a:endParaRPr lang="en-NZ"/>
          </a:p>
        </p:txBody>
      </p:sp>
    </p:spTree>
    <p:extLst>
      <p:ext uri="{BB962C8B-B14F-4D97-AF65-F5344CB8AC3E}">
        <p14:creationId xmlns:p14="http://schemas.microsoft.com/office/powerpoint/2010/main" val="3258939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73E118-FF74-FD23-DFEC-C5C1588EF293}"/>
              </a:ext>
            </a:extLst>
          </p:cNvPr>
          <p:cNvSpPr>
            <a:spLocks noGrp="1"/>
          </p:cNvSpPr>
          <p:nvPr>
            <p:ph type="dt" sz="half" idx="10"/>
          </p:nvPr>
        </p:nvSpPr>
        <p:spPr/>
        <p:txBody>
          <a:bodyPr/>
          <a:lstStyle/>
          <a:p>
            <a:fld id="{C66A47E0-BE2C-4324-9660-6697C57FE7D4}" type="datetimeFigureOut">
              <a:rPr lang="en-NZ" smtClean="0"/>
              <a:t>22/07/2024</a:t>
            </a:fld>
            <a:endParaRPr lang="en-NZ"/>
          </a:p>
        </p:txBody>
      </p:sp>
      <p:sp>
        <p:nvSpPr>
          <p:cNvPr id="3" name="Footer Placeholder 2">
            <a:extLst>
              <a:ext uri="{FF2B5EF4-FFF2-40B4-BE49-F238E27FC236}">
                <a16:creationId xmlns:a16="http://schemas.microsoft.com/office/drawing/2014/main" id="{40852002-7D41-9A1C-040E-12C054447448}"/>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DF77CDE3-5891-FFD3-B0F9-F9089FE379F7}"/>
              </a:ext>
            </a:extLst>
          </p:cNvPr>
          <p:cNvSpPr>
            <a:spLocks noGrp="1"/>
          </p:cNvSpPr>
          <p:nvPr>
            <p:ph type="sldNum" sz="quarter" idx="12"/>
          </p:nvPr>
        </p:nvSpPr>
        <p:spPr/>
        <p:txBody>
          <a:bodyPr/>
          <a:lstStyle/>
          <a:p>
            <a:fld id="{32A14049-A251-46DA-904F-B8384CF66863}" type="slidenum">
              <a:rPr lang="en-NZ" smtClean="0"/>
              <a:t>‹#›</a:t>
            </a:fld>
            <a:endParaRPr lang="en-NZ"/>
          </a:p>
        </p:txBody>
      </p:sp>
    </p:spTree>
    <p:extLst>
      <p:ext uri="{BB962C8B-B14F-4D97-AF65-F5344CB8AC3E}">
        <p14:creationId xmlns:p14="http://schemas.microsoft.com/office/powerpoint/2010/main" val="4120321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D79AA-84A9-5B6D-AB32-DE21D7B93F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F039E374-0371-A7D0-9E3C-C3D9240193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ECFD4529-D36A-E850-8BD0-C44AE57A68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955DDE-EDD2-AF8B-079B-50ACEC3891B0}"/>
              </a:ext>
            </a:extLst>
          </p:cNvPr>
          <p:cNvSpPr>
            <a:spLocks noGrp="1"/>
          </p:cNvSpPr>
          <p:nvPr>
            <p:ph type="dt" sz="half" idx="10"/>
          </p:nvPr>
        </p:nvSpPr>
        <p:spPr/>
        <p:txBody>
          <a:bodyPr/>
          <a:lstStyle/>
          <a:p>
            <a:fld id="{C66A47E0-BE2C-4324-9660-6697C57FE7D4}" type="datetimeFigureOut">
              <a:rPr lang="en-NZ" smtClean="0"/>
              <a:t>22/07/2024</a:t>
            </a:fld>
            <a:endParaRPr lang="en-NZ"/>
          </a:p>
        </p:txBody>
      </p:sp>
      <p:sp>
        <p:nvSpPr>
          <p:cNvPr id="6" name="Footer Placeholder 5">
            <a:extLst>
              <a:ext uri="{FF2B5EF4-FFF2-40B4-BE49-F238E27FC236}">
                <a16:creationId xmlns:a16="http://schemas.microsoft.com/office/drawing/2014/main" id="{0508328F-42AE-2AFC-7BE5-3A1279B8FA25}"/>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AE43D383-B727-FA49-7BBF-B8FEAA11AB05}"/>
              </a:ext>
            </a:extLst>
          </p:cNvPr>
          <p:cNvSpPr>
            <a:spLocks noGrp="1"/>
          </p:cNvSpPr>
          <p:nvPr>
            <p:ph type="sldNum" sz="quarter" idx="12"/>
          </p:nvPr>
        </p:nvSpPr>
        <p:spPr/>
        <p:txBody>
          <a:bodyPr/>
          <a:lstStyle/>
          <a:p>
            <a:fld id="{32A14049-A251-46DA-904F-B8384CF66863}" type="slidenum">
              <a:rPr lang="en-NZ" smtClean="0"/>
              <a:t>‹#›</a:t>
            </a:fld>
            <a:endParaRPr lang="en-NZ"/>
          </a:p>
        </p:txBody>
      </p:sp>
    </p:spTree>
    <p:extLst>
      <p:ext uri="{BB962C8B-B14F-4D97-AF65-F5344CB8AC3E}">
        <p14:creationId xmlns:p14="http://schemas.microsoft.com/office/powerpoint/2010/main" val="846858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11209-D953-8294-4966-7D7FEFE9B7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5D69FF46-1F55-21AA-3B05-3F2D77F773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7757883B-6ADF-C2D4-556C-68FEC10203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83F8A7-5742-15F8-E892-4486C1C71C56}"/>
              </a:ext>
            </a:extLst>
          </p:cNvPr>
          <p:cNvSpPr>
            <a:spLocks noGrp="1"/>
          </p:cNvSpPr>
          <p:nvPr>
            <p:ph type="dt" sz="half" idx="10"/>
          </p:nvPr>
        </p:nvSpPr>
        <p:spPr/>
        <p:txBody>
          <a:bodyPr/>
          <a:lstStyle/>
          <a:p>
            <a:fld id="{C66A47E0-BE2C-4324-9660-6697C57FE7D4}" type="datetimeFigureOut">
              <a:rPr lang="en-NZ" smtClean="0"/>
              <a:t>22/07/2024</a:t>
            </a:fld>
            <a:endParaRPr lang="en-NZ"/>
          </a:p>
        </p:txBody>
      </p:sp>
      <p:sp>
        <p:nvSpPr>
          <p:cNvPr id="6" name="Footer Placeholder 5">
            <a:extLst>
              <a:ext uri="{FF2B5EF4-FFF2-40B4-BE49-F238E27FC236}">
                <a16:creationId xmlns:a16="http://schemas.microsoft.com/office/drawing/2014/main" id="{7C21F376-AD51-274C-6BEE-00895C011B98}"/>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FC0BD8E7-95B0-7013-4F31-1ACD2D1BC4F2}"/>
              </a:ext>
            </a:extLst>
          </p:cNvPr>
          <p:cNvSpPr>
            <a:spLocks noGrp="1"/>
          </p:cNvSpPr>
          <p:nvPr>
            <p:ph type="sldNum" sz="quarter" idx="12"/>
          </p:nvPr>
        </p:nvSpPr>
        <p:spPr/>
        <p:txBody>
          <a:bodyPr/>
          <a:lstStyle/>
          <a:p>
            <a:fld id="{32A14049-A251-46DA-904F-B8384CF66863}" type="slidenum">
              <a:rPr lang="en-NZ" smtClean="0"/>
              <a:t>‹#›</a:t>
            </a:fld>
            <a:endParaRPr lang="en-NZ"/>
          </a:p>
        </p:txBody>
      </p:sp>
    </p:spTree>
    <p:extLst>
      <p:ext uri="{BB962C8B-B14F-4D97-AF65-F5344CB8AC3E}">
        <p14:creationId xmlns:p14="http://schemas.microsoft.com/office/powerpoint/2010/main" val="71059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BB0019-5D39-299D-2E97-CB50711011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D243DA91-939F-52B1-39E5-24D685C369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5E249FF2-9736-4804-8F5A-CB03682A09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66A47E0-BE2C-4324-9660-6697C57FE7D4}" type="datetimeFigureOut">
              <a:rPr lang="en-NZ" smtClean="0"/>
              <a:t>22/07/2024</a:t>
            </a:fld>
            <a:endParaRPr lang="en-NZ"/>
          </a:p>
        </p:txBody>
      </p:sp>
      <p:sp>
        <p:nvSpPr>
          <p:cNvPr id="5" name="Footer Placeholder 4">
            <a:extLst>
              <a:ext uri="{FF2B5EF4-FFF2-40B4-BE49-F238E27FC236}">
                <a16:creationId xmlns:a16="http://schemas.microsoft.com/office/drawing/2014/main" id="{EC6140E4-C610-00F8-C75A-08061A7902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NZ"/>
          </a:p>
        </p:txBody>
      </p:sp>
      <p:sp>
        <p:nvSpPr>
          <p:cNvPr id="6" name="Slide Number Placeholder 5">
            <a:extLst>
              <a:ext uri="{FF2B5EF4-FFF2-40B4-BE49-F238E27FC236}">
                <a16:creationId xmlns:a16="http://schemas.microsoft.com/office/drawing/2014/main" id="{F7589D1A-7128-F981-3D22-00AE8949B1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2A14049-A251-46DA-904F-B8384CF66863}" type="slidenum">
              <a:rPr lang="en-NZ" smtClean="0"/>
              <a:t>‹#›</a:t>
            </a:fld>
            <a:endParaRPr lang="en-NZ"/>
          </a:p>
        </p:txBody>
      </p:sp>
    </p:spTree>
    <p:extLst>
      <p:ext uri="{BB962C8B-B14F-4D97-AF65-F5344CB8AC3E}">
        <p14:creationId xmlns:p14="http://schemas.microsoft.com/office/powerpoint/2010/main" val="314665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0" name="Title 39">
            <a:extLst>
              <a:ext uri="{FF2B5EF4-FFF2-40B4-BE49-F238E27FC236}">
                <a16:creationId xmlns:a16="http://schemas.microsoft.com/office/drawing/2014/main" id="{F0A31334-CFF1-A8AB-379E-4BDA5D62F152}"/>
              </a:ext>
            </a:extLst>
          </p:cNvPr>
          <p:cNvSpPr>
            <a:spLocks noGrp="1"/>
          </p:cNvSpPr>
          <p:nvPr>
            <p:ph type="ctrTitle"/>
          </p:nvPr>
        </p:nvSpPr>
        <p:spPr>
          <a:xfrm>
            <a:off x="279009" y="3740490"/>
            <a:ext cx="11062280" cy="1714781"/>
          </a:xfrm>
        </p:spPr>
        <p:txBody>
          <a:bodyPr>
            <a:noAutofit/>
          </a:bodyPr>
          <a:lstStyle/>
          <a:p>
            <a:r>
              <a:rPr lang="en-US" sz="4800" dirty="0"/>
              <a:t>TEACHERS’ ORAL CORRECTIVE FEEDBACK ON LEARNERS’ SPEAKING PROFICIENCY: A CASE STUDY OF AN ENGLISH CENTER</a:t>
            </a:r>
            <a:endParaRPr lang="en-NZ" sz="4800" dirty="0"/>
          </a:p>
        </p:txBody>
      </p:sp>
      <p:sp>
        <p:nvSpPr>
          <p:cNvPr id="41" name="Subtitle 40">
            <a:extLst>
              <a:ext uri="{FF2B5EF4-FFF2-40B4-BE49-F238E27FC236}">
                <a16:creationId xmlns:a16="http://schemas.microsoft.com/office/drawing/2014/main" id="{65FAD7E4-47DF-177A-20BD-6D551D9BBA3D}"/>
              </a:ext>
            </a:extLst>
          </p:cNvPr>
          <p:cNvSpPr>
            <a:spLocks noGrp="1"/>
          </p:cNvSpPr>
          <p:nvPr>
            <p:ph type="subTitle" idx="1"/>
          </p:nvPr>
        </p:nvSpPr>
        <p:spPr>
          <a:xfrm>
            <a:off x="279009" y="5915464"/>
            <a:ext cx="9144000" cy="648053"/>
          </a:xfrm>
        </p:spPr>
        <p:txBody>
          <a:bodyPr/>
          <a:lstStyle/>
          <a:p>
            <a:pPr algn="l"/>
            <a:r>
              <a:rPr lang="en-NZ" b="1" dirty="0">
                <a:solidFill>
                  <a:schemeClr val="bg1"/>
                </a:solidFill>
              </a:rPr>
              <a:t>Presenter(s):</a:t>
            </a:r>
          </a:p>
        </p:txBody>
      </p:sp>
    </p:spTree>
    <p:extLst>
      <p:ext uri="{BB962C8B-B14F-4D97-AF65-F5344CB8AC3E}">
        <p14:creationId xmlns:p14="http://schemas.microsoft.com/office/powerpoint/2010/main" val="2631849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7EB9F9-E909-FDFD-38D0-A516354B83B8}"/>
              </a:ext>
            </a:extLst>
          </p:cNvPr>
          <p:cNvSpPr>
            <a:spLocks noGrp="1"/>
          </p:cNvSpPr>
          <p:nvPr>
            <p:ph idx="1"/>
          </p:nvPr>
        </p:nvSpPr>
        <p:spPr/>
        <p:txBody>
          <a:bodyPr/>
          <a:lstStyle/>
          <a:p>
            <a:r>
              <a:rPr lang="en-NZ" dirty="0"/>
              <a:t>Recast vs clarification</a:t>
            </a:r>
          </a:p>
        </p:txBody>
      </p:sp>
      <p:graphicFrame>
        <p:nvGraphicFramePr>
          <p:cNvPr id="4" name="Chart 3">
            <a:extLst>
              <a:ext uri="{FF2B5EF4-FFF2-40B4-BE49-F238E27FC236}">
                <a16:creationId xmlns:a16="http://schemas.microsoft.com/office/drawing/2014/main" id="{F8D4CE77-D22D-5851-1210-04C37EE63856}"/>
              </a:ext>
            </a:extLst>
          </p:cNvPr>
          <p:cNvGraphicFramePr>
            <a:graphicFrameLocks/>
          </p:cNvGraphicFramePr>
          <p:nvPr>
            <p:extLst>
              <p:ext uri="{D42A27DB-BD31-4B8C-83A1-F6EECF244321}">
                <p14:modId xmlns:p14="http://schemas.microsoft.com/office/powerpoint/2010/main" val="1937163835"/>
              </p:ext>
            </p:extLst>
          </p:nvPr>
        </p:nvGraphicFramePr>
        <p:xfrm>
          <a:off x="333249" y="2633157"/>
          <a:ext cx="5530521" cy="365152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425BCE23-FD7A-99BB-E2C6-B503329DE68E}"/>
              </a:ext>
            </a:extLst>
          </p:cNvPr>
          <p:cNvGraphicFramePr>
            <a:graphicFrameLocks/>
          </p:cNvGraphicFramePr>
          <p:nvPr>
            <p:extLst>
              <p:ext uri="{D42A27DB-BD31-4B8C-83A1-F6EECF244321}">
                <p14:modId xmlns:p14="http://schemas.microsoft.com/office/powerpoint/2010/main" val="2159596033"/>
              </p:ext>
            </p:extLst>
          </p:nvPr>
        </p:nvGraphicFramePr>
        <p:xfrm>
          <a:off x="6095999" y="2629694"/>
          <a:ext cx="5965371" cy="36515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65884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7EB9F9-E909-FDFD-38D0-A516354B83B8}"/>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Comparing two teachers teaching at the same English level</a:t>
            </a:r>
            <a:endParaRPr lang="en-NZ" dirty="0">
              <a:latin typeface="Arial" panose="020B0604020202020204" pitchFamily="34" charset="0"/>
              <a:cs typeface="Arial" panose="020B0604020202020204" pitchFamily="34" charset="0"/>
            </a:endParaRPr>
          </a:p>
        </p:txBody>
      </p:sp>
      <p:graphicFrame>
        <p:nvGraphicFramePr>
          <p:cNvPr id="5" name="Chart 4">
            <a:extLst>
              <a:ext uri="{FF2B5EF4-FFF2-40B4-BE49-F238E27FC236}">
                <a16:creationId xmlns:a16="http://schemas.microsoft.com/office/drawing/2014/main" id="{B6937F05-8B4E-2ADC-6761-4633E25437B3}"/>
              </a:ext>
            </a:extLst>
          </p:cNvPr>
          <p:cNvGraphicFramePr>
            <a:graphicFrameLocks/>
          </p:cNvGraphicFramePr>
          <p:nvPr>
            <p:extLst>
              <p:ext uri="{D42A27DB-BD31-4B8C-83A1-F6EECF244321}">
                <p14:modId xmlns:p14="http://schemas.microsoft.com/office/powerpoint/2010/main" val="566429922"/>
              </p:ext>
            </p:extLst>
          </p:nvPr>
        </p:nvGraphicFramePr>
        <p:xfrm>
          <a:off x="150358" y="2812143"/>
          <a:ext cx="5945641" cy="33648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49BB7B47-3CF3-E715-FD47-CDDB0E684238}"/>
              </a:ext>
            </a:extLst>
          </p:cNvPr>
          <p:cNvGraphicFramePr>
            <a:graphicFrameLocks/>
          </p:cNvGraphicFramePr>
          <p:nvPr>
            <p:extLst>
              <p:ext uri="{D42A27DB-BD31-4B8C-83A1-F6EECF244321}">
                <p14:modId xmlns:p14="http://schemas.microsoft.com/office/powerpoint/2010/main" val="4206083530"/>
              </p:ext>
            </p:extLst>
          </p:nvPr>
        </p:nvGraphicFramePr>
        <p:xfrm>
          <a:off x="6487887" y="2812143"/>
          <a:ext cx="5553756" cy="33648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46306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7EB9F9-E909-FDFD-38D0-A516354B83B8}"/>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Comparing two English levels taught by the same teacher </a:t>
            </a:r>
            <a:endParaRPr lang="en-NZ" dirty="0">
              <a:latin typeface="Arial" panose="020B0604020202020204" pitchFamily="34" charset="0"/>
              <a:cs typeface="Arial" panose="020B0604020202020204" pitchFamily="34" charset="0"/>
            </a:endParaRPr>
          </a:p>
        </p:txBody>
      </p:sp>
      <p:graphicFrame>
        <p:nvGraphicFramePr>
          <p:cNvPr id="2" name="Chart 1">
            <a:extLst>
              <a:ext uri="{FF2B5EF4-FFF2-40B4-BE49-F238E27FC236}">
                <a16:creationId xmlns:a16="http://schemas.microsoft.com/office/drawing/2014/main" id="{16D61442-AADC-7E7A-1DC1-8091F44AF2DC}"/>
              </a:ext>
            </a:extLst>
          </p:cNvPr>
          <p:cNvGraphicFramePr>
            <a:graphicFrameLocks/>
          </p:cNvGraphicFramePr>
          <p:nvPr>
            <p:extLst>
              <p:ext uri="{D42A27DB-BD31-4B8C-83A1-F6EECF244321}">
                <p14:modId xmlns:p14="http://schemas.microsoft.com/office/powerpoint/2010/main" val="3814830462"/>
              </p:ext>
            </p:extLst>
          </p:nvPr>
        </p:nvGraphicFramePr>
        <p:xfrm>
          <a:off x="106815" y="2400979"/>
          <a:ext cx="5858555" cy="377598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a:extLst>
              <a:ext uri="{FF2B5EF4-FFF2-40B4-BE49-F238E27FC236}">
                <a16:creationId xmlns:a16="http://schemas.microsoft.com/office/drawing/2014/main" id="{80E0E66B-ECF6-08B5-B952-B4432497113C}"/>
              </a:ext>
            </a:extLst>
          </p:cNvPr>
          <p:cNvGraphicFramePr>
            <a:graphicFrameLocks/>
          </p:cNvGraphicFramePr>
          <p:nvPr>
            <p:extLst>
              <p:ext uri="{D42A27DB-BD31-4B8C-83A1-F6EECF244321}">
                <p14:modId xmlns:p14="http://schemas.microsoft.com/office/powerpoint/2010/main" val="40940144"/>
              </p:ext>
            </p:extLst>
          </p:nvPr>
        </p:nvGraphicFramePr>
        <p:xfrm>
          <a:off x="6696755" y="2400979"/>
          <a:ext cx="5388429" cy="37759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62739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7EB9F9-E909-FDFD-38D0-A516354B83B8}"/>
              </a:ext>
            </a:extLst>
          </p:cNvPr>
          <p:cNvSpPr>
            <a:spLocks noGrp="1"/>
          </p:cNvSpPr>
          <p:nvPr>
            <p:ph idx="1"/>
          </p:nvPr>
        </p:nvSpPr>
        <p:spPr/>
        <p:txBody>
          <a:bodyPr/>
          <a:lstStyle/>
          <a:p>
            <a:r>
              <a:rPr lang="en-NZ" dirty="0"/>
              <a:t>Discussion</a:t>
            </a:r>
          </a:p>
          <a:p>
            <a:r>
              <a:rPr lang="en-US" b="1" dirty="0"/>
              <a:t>Recasting: A Common Approach</a:t>
            </a:r>
          </a:p>
          <a:p>
            <a:r>
              <a:rPr lang="en-US" dirty="0"/>
              <a:t>Recasting, the most frequently employed corrective feedback strategy, offers learners immediate opportunities to rectify errors. By subtly reformulating incorrect utterances, teachers provide correct models without disrupting the flow of communication.</a:t>
            </a:r>
          </a:p>
          <a:p>
            <a:endParaRPr lang="en-NZ" dirty="0"/>
          </a:p>
        </p:txBody>
      </p:sp>
    </p:spTree>
    <p:extLst>
      <p:ext uri="{BB962C8B-B14F-4D97-AF65-F5344CB8AC3E}">
        <p14:creationId xmlns:p14="http://schemas.microsoft.com/office/powerpoint/2010/main" val="3556046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7EB9F9-E909-FDFD-38D0-A516354B83B8}"/>
              </a:ext>
            </a:extLst>
          </p:cNvPr>
          <p:cNvSpPr>
            <a:spLocks noGrp="1"/>
          </p:cNvSpPr>
          <p:nvPr>
            <p:ph idx="1"/>
          </p:nvPr>
        </p:nvSpPr>
        <p:spPr/>
        <p:txBody>
          <a:bodyPr/>
          <a:lstStyle/>
          <a:p>
            <a:r>
              <a:rPr lang="en-NZ" dirty="0"/>
              <a:t>Discussion</a:t>
            </a:r>
          </a:p>
          <a:p>
            <a:r>
              <a:rPr lang="en-US" b="1" dirty="0"/>
              <a:t>Tailoring Feedback to Student Needs</a:t>
            </a:r>
          </a:p>
          <a:p>
            <a:r>
              <a:rPr lang="en-US" dirty="0"/>
              <a:t>Overall, recasting remains a valuable tool for language acquisition. Nevertheless, to optimize learning, teachers should carefully consider the language proficiency of their students when selecting corrective feedback strategies. Adapting the approach to different levels is essential for maximizing the effectiveness of error correction.</a:t>
            </a:r>
          </a:p>
          <a:p>
            <a:endParaRPr lang="en-NZ" dirty="0"/>
          </a:p>
        </p:txBody>
      </p:sp>
    </p:spTree>
    <p:extLst>
      <p:ext uri="{BB962C8B-B14F-4D97-AF65-F5344CB8AC3E}">
        <p14:creationId xmlns:p14="http://schemas.microsoft.com/office/powerpoint/2010/main" val="3727932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7EB9F9-E909-FDFD-38D0-A516354B83B8}"/>
              </a:ext>
            </a:extLst>
          </p:cNvPr>
          <p:cNvSpPr>
            <a:spLocks noGrp="1"/>
          </p:cNvSpPr>
          <p:nvPr>
            <p:ph idx="1"/>
          </p:nvPr>
        </p:nvSpPr>
        <p:spPr/>
        <p:txBody>
          <a:bodyPr/>
          <a:lstStyle/>
          <a:p>
            <a:r>
              <a:rPr lang="en-NZ" dirty="0"/>
              <a:t>Limitation and Further recommendation</a:t>
            </a:r>
          </a:p>
          <a:p>
            <a:r>
              <a:rPr lang="en-US" b="1" dirty="0"/>
              <a:t>Size of research</a:t>
            </a:r>
          </a:p>
          <a:p>
            <a:r>
              <a:rPr lang="en-US" dirty="0"/>
              <a:t>Conducted in a single language center with a small sample size, the findings’ generalizability is constrained, potentially not representing the wide diversity of EFL educational settings. </a:t>
            </a:r>
          </a:p>
          <a:p>
            <a:endParaRPr lang="en-NZ" dirty="0"/>
          </a:p>
        </p:txBody>
      </p:sp>
    </p:spTree>
    <p:extLst>
      <p:ext uri="{BB962C8B-B14F-4D97-AF65-F5344CB8AC3E}">
        <p14:creationId xmlns:p14="http://schemas.microsoft.com/office/powerpoint/2010/main" val="1464778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7EB9F9-E909-FDFD-38D0-A516354B83B8}"/>
              </a:ext>
            </a:extLst>
          </p:cNvPr>
          <p:cNvSpPr>
            <a:spLocks noGrp="1"/>
          </p:cNvSpPr>
          <p:nvPr>
            <p:ph idx="1"/>
          </p:nvPr>
        </p:nvSpPr>
        <p:spPr/>
        <p:txBody>
          <a:bodyPr/>
          <a:lstStyle/>
          <a:p>
            <a:r>
              <a:rPr lang="en-NZ" dirty="0"/>
              <a:t>Limitation and Further recommendation</a:t>
            </a:r>
          </a:p>
          <a:p>
            <a:r>
              <a:rPr lang="en-US" b="1" dirty="0"/>
              <a:t>Directions</a:t>
            </a:r>
          </a:p>
          <a:p>
            <a:r>
              <a:rPr lang="en-US" dirty="0"/>
              <a:t>Further investigations could explore the long-term effects of different corrective feedback strategies on language acquisition, incorporate a broader range of learning contexts, and examine learners' perspectives on the feedback process.</a:t>
            </a:r>
            <a:endParaRPr lang="en-NZ" dirty="0"/>
          </a:p>
        </p:txBody>
      </p:sp>
    </p:spTree>
    <p:extLst>
      <p:ext uri="{BB962C8B-B14F-4D97-AF65-F5344CB8AC3E}">
        <p14:creationId xmlns:p14="http://schemas.microsoft.com/office/powerpoint/2010/main" val="3711582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4771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1714BF7-1323-ECE0-80A0-6C76EC41F6D3}"/>
              </a:ext>
            </a:extLst>
          </p:cNvPr>
          <p:cNvSpPr>
            <a:spLocks noGrp="1"/>
          </p:cNvSpPr>
          <p:nvPr>
            <p:ph sz="half" idx="1"/>
          </p:nvPr>
        </p:nvSpPr>
        <p:spPr>
          <a:xfrm>
            <a:off x="838200" y="3128749"/>
            <a:ext cx="5181600" cy="542500"/>
          </a:xfrm>
        </p:spPr>
        <p:txBody>
          <a:bodyPr/>
          <a:lstStyle/>
          <a:p>
            <a:r>
              <a:rPr lang="en-NZ" b="1" dirty="0">
                <a:solidFill>
                  <a:schemeClr val="bg1"/>
                </a:solidFill>
              </a:rPr>
              <a:t>Introduction</a:t>
            </a:r>
          </a:p>
        </p:txBody>
      </p:sp>
      <p:sp>
        <p:nvSpPr>
          <p:cNvPr id="6" name="Content Placeholder 5">
            <a:extLst>
              <a:ext uri="{FF2B5EF4-FFF2-40B4-BE49-F238E27FC236}">
                <a16:creationId xmlns:a16="http://schemas.microsoft.com/office/drawing/2014/main" id="{ADD6AA95-2C44-82F1-7E82-C3728C9218FC}"/>
              </a:ext>
            </a:extLst>
          </p:cNvPr>
          <p:cNvSpPr>
            <a:spLocks noGrp="1"/>
          </p:cNvSpPr>
          <p:nvPr>
            <p:ph sz="half" idx="2"/>
          </p:nvPr>
        </p:nvSpPr>
        <p:spPr>
          <a:xfrm>
            <a:off x="6172200" y="3127043"/>
            <a:ext cx="5181600" cy="544206"/>
          </a:xfrm>
        </p:spPr>
        <p:txBody>
          <a:bodyPr/>
          <a:lstStyle/>
          <a:p>
            <a:r>
              <a:rPr lang="en-NZ" b="1" dirty="0">
                <a:solidFill>
                  <a:schemeClr val="bg1"/>
                </a:solidFill>
              </a:rPr>
              <a:t>Conclusion</a:t>
            </a:r>
          </a:p>
        </p:txBody>
      </p:sp>
      <p:sp>
        <p:nvSpPr>
          <p:cNvPr id="2" name="Content Placeholder 5">
            <a:extLst>
              <a:ext uri="{FF2B5EF4-FFF2-40B4-BE49-F238E27FC236}">
                <a16:creationId xmlns:a16="http://schemas.microsoft.com/office/drawing/2014/main" id="{E972EF1A-8A4C-B70E-03B1-F141412E2F86}"/>
              </a:ext>
            </a:extLst>
          </p:cNvPr>
          <p:cNvSpPr txBox="1">
            <a:spLocks/>
          </p:cNvSpPr>
          <p:nvPr/>
        </p:nvSpPr>
        <p:spPr>
          <a:xfrm>
            <a:off x="5914031" y="3548420"/>
            <a:ext cx="6277969" cy="265619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mj-lt"/>
              <a:buAutoNum type="arabicPeriod"/>
            </a:pPr>
            <a:r>
              <a:rPr lang="en-US" sz="2000" dirty="0">
                <a:solidFill>
                  <a:schemeClr val="bg1"/>
                </a:solidFill>
                <a:latin typeface="Arial" panose="020B0604020202020204" pitchFamily="34" charset="0"/>
                <a:cs typeface="Arial" panose="020B0604020202020204" pitchFamily="34" charset="0"/>
              </a:rPr>
              <a:t>The most commonly used corrective strategy is recasting =&gt; Learners can correct their mistakes immediately.</a:t>
            </a:r>
          </a:p>
          <a:p>
            <a:pPr marL="342900" indent="-342900">
              <a:buFont typeface="+mj-lt"/>
              <a:buAutoNum type="arabicPeriod"/>
            </a:pPr>
            <a:r>
              <a:rPr lang="en-US" sz="2000" dirty="0">
                <a:solidFill>
                  <a:schemeClr val="bg1"/>
                </a:solidFill>
                <a:latin typeface="Arial" panose="020B0604020202020204" pitchFamily="34" charset="0"/>
                <a:cs typeface="Arial" panose="020B0604020202020204" pitchFamily="34" charset="0"/>
              </a:rPr>
              <a:t>Clarification feedback are more impactful in higher-level classes =&gt; teachers need to confirm and evaluate again.</a:t>
            </a:r>
          </a:p>
          <a:p>
            <a:pPr marL="342900" indent="-342900">
              <a:buFont typeface="+mj-lt"/>
              <a:buAutoNum type="arabicPeriod"/>
            </a:pPr>
            <a:r>
              <a:rPr lang="en-US" sz="2000" dirty="0">
                <a:solidFill>
                  <a:schemeClr val="bg1"/>
                </a:solidFill>
                <a:latin typeface="Arial" panose="020B0604020202020204" pitchFamily="34" charset="0"/>
                <a:cs typeface="Arial" panose="020B0604020202020204" pitchFamily="34" charset="0"/>
              </a:rPr>
              <a:t>Overall, recast feedback is still the most effective, but adjustments are still needed for different levels.</a:t>
            </a:r>
            <a:endParaRPr lang="en-NZ" sz="2000" dirty="0">
              <a:solidFill>
                <a:schemeClr val="bg1"/>
              </a:solidFill>
              <a:latin typeface="Arial" panose="020B0604020202020204" pitchFamily="34" charset="0"/>
              <a:cs typeface="Arial" panose="020B0604020202020204" pitchFamily="34" charset="0"/>
            </a:endParaRPr>
          </a:p>
        </p:txBody>
      </p:sp>
      <p:sp>
        <p:nvSpPr>
          <p:cNvPr id="3" name="Content Placeholder 5">
            <a:extLst>
              <a:ext uri="{FF2B5EF4-FFF2-40B4-BE49-F238E27FC236}">
                <a16:creationId xmlns:a16="http://schemas.microsoft.com/office/drawing/2014/main" id="{E9B1FC0B-7F37-4617-614B-03E00F09F58E}"/>
              </a:ext>
            </a:extLst>
          </p:cNvPr>
          <p:cNvSpPr txBox="1">
            <a:spLocks/>
          </p:cNvSpPr>
          <p:nvPr/>
        </p:nvSpPr>
        <p:spPr>
          <a:xfrm>
            <a:off x="290016" y="3548420"/>
            <a:ext cx="5624016" cy="265619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mj-lt"/>
              <a:buAutoNum type="arabicPeriod"/>
            </a:pPr>
            <a:r>
              <a:rPr lang="en-US" sz="2000" dirty="0">
                <a:solidFill>
                  <a:schemeClr val="bg1"/>
                </a:solidFill>
                <a:latin typeface="Arial" panose="020B0604020202020204" pitchFamily="34" charset="0"/>
                <a:cs typeface="Arial" panose="020B0604020202020204" pitchFamily="34" charset="0"/>
              </a:rPr>
              <a:t>Communication in learning a foreign language is significant.</a:t>
            </a:r>
          </a:p>
          <a:p>
            <a:pPr marL="342900" indent="-342900">
              <a:buFont typeface="+mj-lt"/>
              <a:buAutoNum type="arabicPeriod"/>
            </a:pPr>
            <a:r>
              <a:rPr lang="en-US" sz="2000" dirty="0">
                <a:solidFill>
                  <a:schemeClr val="bg1"/>
                </a:solidFill>
                <a:latin typeface="Arial" panose="020B0604020202020204" pitchFamily="34" charset="0"/>
                <a:cs typeface="Arial" panose="020B0604020202020204" pitchFamily="34" charset="0"/>
              </a:rPr>
              <a:t>Teachers correcting students' errors is essential to improving foreign language skills.</a:t>
            </a:r>
          </a:p>
          <a:p>
            <a:pPr marL="342900" indent="-342900">
              <a:buFont typeface="+mj-lt"/>
              <a:buAutoNum type="arabicPeriod"/>
            </a:pPr>
            <a:r>
              <a:rPr lang="en-US" sz="2000" b="1" dirty="0">
                <a:solidFill>
                  <a:schemeClr val="bg1"/>
                </a:solidFill>
                <a:latin typeface="Arial" panose="020B0604020202020204" pitchFamily="34" charset="0"/>
                <a:cs typeface="Arial" panose="020B0604020202020204" pitchFamily="34" charset="0"/>
              </a:rPr>
              <a:t>Aim: </a:t>
            </a:r>
            <a:r>
              <a:rPr lang="en-US" sz="2000" dirty="0">
                <a:solidFill>
                  <a:schemeClr val="bg1"/>
                </a:solidFill>
                <a:latin typeface="Arial" panose="020B0604020202020204" pitchFamily="34" charset="0"/>
                <a:cs typeface="Arial" panose="020B0604020202020204" pitchFamily="34" charset="0"/>
              </a:rPr>
              <a:t>study about the different types of error correction and the ways teachers often correct errors.</a:t>
            </a:r>
            <a:endParaRPr lang="en-NZ"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7062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2E564E5F-F974-9235-6BEE-59EB12322F39}"/>
              </a:ext>
            </a:extLst>
          </p:cNvPr>
          <p:cNvSpPr>
            <a:spLocks noGrp="1"/>
          </p:cNvSpPr>
          <p:nvPr>
            <p:ph idx="1"/>
          </p:nvPr>
        </p:nvSpPr>
        <p:spPr>
          <a:xfrm>
            <a:off x="838200" y="1825625"/>
            <a:ext cx="10515600" cy="508142"/>
          </a:xfrm>
        </p:spPr>
        <p:txBody>
          <a:bodyPr/>
          <a:lstStyle/>
          <a:p>
            <a:r>
              <a:rPr lang="en-NZ" dirty="0"/>
              <a:t>Types of oral corrective feedback: </a:t>
            </a:r>
            <a:r>
              <a:rPr lang="en-NZ" dirty="0" err="1"/>
              <a:t>Lyster</a:t>
            </a:r>
            <a:r>
              <a:rPr lang="en-NZ" dirty="0"/>
              <a:t> and </a:t>
            </a:r>
            <a:r>
              <a:rPr lang="en-NZ" dirty="0" err="1"/>
              <a:t>Ranta</a:t>
            </a:r>
            <a:r>
              <a:rPr lang="en-NZ" dirty="0"/>
              <a:t> (1997)</a:t>
            </a:r>
          </a:p>
          <a:p>
            <a:endParaRPr lang="en-NZ" dirty="0"/>
          </a:p>
          <a:p>
            <a:endParaRPr lang="en-NZ" dirty="0"/>
          </a:p>
        </p:txBody>
      </p:sp>
      <p:graphicFrame>
        <p:nvGraphicFramePr>
          <p:cNvPr id="6" name="Table 5">
            <a:extLst>
              <a:ext uri="{FF2B5EF4-FFF2-40B4-BE49-F238E27FC236}">
                <a16:creationId xmlns:a16="http://schemas.microsoft.com/office/drawing/2014/main" id="{CB63EA7D-4022-DFE4-0CE8-2EE9585088BC}"/>
              </a:ext>
            </a:extLst>
          </p:cNvPr>
          <p:cNvGraphicFramePr>
            <a:graphicFrameLocks noGrp="1"/>
          </p:cNvGraphicFramePr>
          <p:nvPr>
            <p:extLst>
              <p:ext uri="{D42A27DB-BD31-4B8C-83A1-F6EECF244321}">
                <p14:modId xmlns:p14="http://schemas.microsoft.com/office/powerpoint/2010/main" val="1844424260"/>
              </p:ext>
            </p:extLst>
          </p:nvPr>
        </p:nvGraphicFramePr>
        <p:xfrm>
          <a:off x="409433" y="2197292"/>
          <a:ext cx="11423175" cy="4580287"/>
        </p:xfrm>
        <a:graphic>
          <a:graphicData uri="http://schemas.openxmlformats.org/drawingml/2006/table">
            <a:tbl>
              <a:tblPr/>
              <a:tblGrid>
                <a:gridCol w="2756848">
                  <a:extLst>
                    <a:ext uri="{9D8B030D-6E8A-4147-A177-3AD203B41FA5}">
                      <a16:colId xmlns:a16="http://schemas.microsoft.com/office/drawing/2014/main" val="4132657887"/>
                    </a:ext>
                  </a:extLst>
                </a:gridCol>
                <a:gridCol w="8666327">
                  <a:extLst>
                    <a:ext uri="{9D8B030D-6E8A-4147-A177-3AD203B41FA5}">
                      <a16:colId xmlns:a16="http://schemas.microsoft.com/office/drawing/2014/main" val="3878338853"/>
                    </a:ext>
                  </a:extLst>
                </a:gridCol>
              </a:tblGrid>
              <a:tr h="426267">
                <a:tc>
                  <a:txBody>
                    <a:bodyPr/>
                    <a:lstStyle/>
                    <a:p>
                      <a:pPr algn="ctr" fontAlgn="ctr"/>
                      <a:r>
                        <a:rPr lang="en-US" sz="1800" b="1" i="0" u="none" strike="noStrike" dirty="0">
                          <a:solidFill>
                            <a:srgbClr val="000000"/>
                          </a:solidFill>
                          <a:effectLst/>
                          <a:latin typeface="Arial" panose="020B0604020202020204" pitchFamily="34" charset="0"/>
                        </a:rPr>
                        <a:t>Type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i="0" u="none" strike="noStrike">
                          <a:solidFill>
                            <a:srgbClr val="000000"/>
                          </a:solidFill>
                          <a:effectLst/>
                          <a:latin typeface="Arial" panose="020B0604020202020204" pitchFamily="34" charset="0"/>
                        </a:rPr>
                        <a:t>Definition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5920499"/>
                  </a:ext>
                </a:extLst>
              </a:tr>
              <a:tr h="780574">
                <a:tc>
                  <a:txBody>
                    <a:bodyPr/>
                    <a:lstStyle/>
                    <a:p>
                      <a:pPr algn="l" fontAlgn="ctr"/>
                      <a:r>
                        <a:rPr lang="en-GB" sz="1800" b="1" i="0" u="none" strike="noStrike" dirty="0">
                          <a:solidFill>
                            <a:srgbClr val="231F20"/>
                          </a:solidFill>
                          <a:effectLst/>
                          <a:highlight>
                            <a:srgbClr val="FFFF00"/>
                          </a:highlight>
                          <a:latin typeface="Arial" panose="020B0604020202020204" pitchFamily="34" charset="0"/>
                        </a:rPr>
                        <a:t>Recasts:</a:t>
                      </a:r>
                      <a:r>
                        <a:rPr lang="en-GB" sz="1800" b="0" i="0" u="none" strike="noStrike" dirty="0">
                          <a:solidFill>
                            <a:srgbClr val="231F20"/>
                          </a:solidFill>
                          <a:effectLst/>
                          <a:highlight>
                            <a:srgbClr val="FFFF00"/>
                          </a:highlight>
                          <a:latin typeface="Arial" panose="020B0604020202020204" pitchFamily="34" charset="0"/>
                        </a:rPr>
                        <a:t> </a:t>
                      </a:r>
                      <a:endParaRPr lang="en-GB" sz="1800" b="1" i="0" u="none" strike="noStrike" dirty="0">
                        <a:solidFill>
                          <a:srgbClr val="231F20"/>
                        </a:solidFill>
                        <a:effectLst/>
                        <a:highlight>
                          <a:srgbClr val="FFFF00"/>
                        </a:highligh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b="0" i="0" u="none" strike="noStrike" dirty="0">
                          <a:solidFill>
                            <a:srgbClr val="231F20"/>
                          </a:solidFill>
                          <a:effectLst/>
                          <a:latin typeface="Arial" panose="020B0604020202020204" pitchFamily="34" charset="0"/>
                        </a:rPr>
                        <a:t>The teacher subtly corrects the student's error by reformulating their entire utterance with the mistake fixed. They might use emphasis or intonation to highlight the change.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64604355"/>
                  </a:ext>
                </a:extLst>
              </a:tr>
              <a:tr h="569492">
                <a:tc>
                  <a:txBody>
                    <a:bodyPr/>
                    <a:lstStyle/>
                    <a:p>
                      <a:pPr algn="l" fontAlgn="ctr"/>
                      <a:r>
                        <a:rPr lang="en-GB" sz="1800" b="1" i="0" u="none" strike="noStrike" dirty="0">
                          <a:solidFill>
                            <a:srgbClr val="231F20"/>
                          </a:solidFill>
                          <a:effectLst/>
                          <a:highlight>
                            <a:srgbClr val="FFFF00"/>
                          </a:highlight>
                          <a:latin typeface="Arial" panose="020B0604020202020204" pitchFamily="34" charset="0"/>
                        </a:rPr>
                        <a:t>Repetition:</a:t>
                      </a:r>
                      <a:r>
                        <a:rPr lang="en-GB" sz="1800" b="0" i="0" u="none" strike="noStrike" dirty="0">
                          <a:solidFill>
                            <a:srgbClr val="231F20"/>
                          </a:solidFill>
                          <a:effectLst/>
                          <a:highlight>
                            <a:srgbClr val="FFFF00"/>
                          </a:highlight>
                          <a:latin typeface="Arial" panose="020B0604020202020204" pitchFamily="34" charset="0"/>
                        </a:rPr>
                        <a:t> </a:t>
                      </a:r>
                      <a:endParaRPr lang="en-GB" sz="1800" b="1" i="0" u="none" strike="noStrike" dirty="0">
                        <a:solidFill>
                          <a:srgbClr val="231F20"/>
                        </a:solidFill>
                        <a:effectLst/>
                        <a:highlight>
                          <a:srgbClr val="FFFF00"/>
                        </a:highligh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b="0" i="0" u="none" strike="noStrike">
                          <a:solidFill>
                            <a:srgbClr val="231F20"/>
                          </a:solidFill>
                          <a:effectLst/>
                          <a:latin typeface="Arial" panose="020B0604020202020204" pitchFamily="34" charset="0"/>
                        </a:rPr>
                        <a:t>The teacher repeats the student's utterance, emphasizing the incorrect part. This can help the student recognize the error on their own.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9838076"/>
                  </a:ext>
                </a:extLst>
              </a:tr>
              <a:tr h="569492">
                <a:tc>
                  <a:txBody>
                    <a:bodyPr/>
                    <a:lstStyle/>
                    <a:p>
                      <a:pPr algn="l" fontAlgn="ctr"/>
                      <a:r>
                        <a:rPr lang="en-GB" sz="1800" b="1" i="0" u="none" strike="noStrike" dirty="0">
                          <a:solidFill>
                            <a:srgbClr val="231F20"/>
                          </a:solidFill>
                          <a:effectLst/>
                          <a:highlight>
                            <a:srgbClr val="00FF00"/>
                          </a:highlight>
                          <a:latin typeface="Arial" panose="020B0604020202020204" pitchFamily="34" charset="0"/>
                        </a:rPr>
                        <a:t>Explicit Correction: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b="0" i="0" u="none" strike="noStrike" dirty="0">
                          <a:solidFill>
                            <a:srgbClr val="231F20"/>
                          </a:solidFill>
                          <a:effectLst/>
                          <a:latin typeface="Arial" panose="020B0604020202020204" pitchFamily="34" charset="0"/>
                        </a:rPr>
                        <a:t>This is a direct approach where the teacher points out the student's mistake and provides the correct form.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90197931"/>
                  </a:ext>
                </a:extLst>
              </a:tr>
              <a:tr h="780574">
                <a:tc>
                  <a:txBody>
                    <a:bodyPr/>
                    <a:lstStyle/>
                    <a:p>
                      <a:pPr algn="l" fontAlgn="ctr"/>
                      <a:r>
                        <a:rPr lang="en-GB" sz="1800" b="1" i="0" u="none" strike="noStrike" dirty="0">
                          <a:solidFill>
                            <a:srgbClr val="231F20"/>
                          </a:solidFill>
                          <a:effectLst/>
                          <a:highlight>
                            <a:srgbClr val="00FF00"/>
                          </a:highlight>
                          <a:latin typeface="Arial" panose="020B0604020202020204" pitchFamily="34" charset="0"/>
                        </a:rPr>
                        <a:t>Metalinguistic Feedback:</a:t>
                      </a:r>
                      <a:r>
                        <a:rPr lang="en-GB" sz="1800" b="0" i="0" u="none" strike="noStrike" dirty="0">
                          <a:solidFill>
                            <a:srgbClr val="231F20"/>
                          </a:solidFill>
                          <a:effectLst/>
                          <a:highlight>
                            <a:srgbClr val="00FF00"/>
                          </a:highlight>
                          <a:latin typeface="Arial" panose="020B0604020202020204" pitchFamily="34" charset="0"/>
                        </a:rPr>
                        <a:t> </a:t>
                      </a:r>
                      <a:endParaRPr lang="en-GB" sz="1800" b="1" i="0" u="none" strike="noStrike" dirty="0">
                        <a:solidFill>
                          <a:srgbClr val="231F20"/>
                        </a:solidFill>
                        <a:effectLst/>
                        <a:highlight>
                          <a:srgbClr val="00FF00"/>
                        </a:highligh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b="0" i="0" u="none" strike="noStrike" dirty="0">
                          <a:solidFill>
                            <a:srgbClr val="231F20"/>
                          </a:solidFill>
                          <a:effectLst/>
                          <a:latin typeface="Arial" panose="020B0604020202020204" pitchFamily="34" charset="0"/>
                        </a:rPr>
                        <a:t>This method involves the teacher explaining the grammatical rule or concept behind the student's error. This helps the student understand why their answer was incorrect.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0009145"/>
                  </a:ext>
                </a:extLst>
              </a:tr>
              <a:tr h="569492">
                <a:tc>
                  <a:txBody>
                    <a:bodyPr/>
                    <a:lstStyle/>
                    <a:p>
                      <a:pPr algn="l" fontAlgn="ctr"/>
                      <a:r>
                        <a:rPr lang="en-GB" sz="1800" b="1" i="0" u="none" strike="noStrike">
                          <a:solidFill>
                            <a:srgbClr val="231F20"/>
                          </a:solidFill>
                          <a:effectLst/>
                          <a:latin typeface="Arial" panose="020B0604020202020204" pitchFamily="34" charset="0"/>
                        </a:rPr>
                        <a:t>Clarification Requests:</a:t>
                      </a:r>
                      <a:r>
                        <a:rPr lang="en-GB" sz="1800" b="0" i="0" u="none" strike="noStrike">
                          <a:solidFill>
                            <a:srgbClr val="231F20"/>
                          </a:solidFill>
                          <a:effectLst/>
                          <a:latin typeface="Arial" panose="020B0604020202020204" pitchFamily="34" charset="0"/>
                        </a:rPr>
                        <a:t> </a:t>
                      </a:r>
                      <a:endParaRPr lang="en-GB" sz="1800" b="1" i="0" u="none" strike="noStrike">
                        <a:solidFill>
                          <a:srgbClr val="231F2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b="0" i="0" u="none" strike="noStrike" dirty="0">
                          <a:solidFill>
                            <a:srgbClr val="231F20"/>
                          </a:solidFill>
                          <a:effectLst/>
                          <a:latin typeface="Arial" panose="020B0604020202020204" pitchFamily="34" charset="0"/>
                        </a:rPr>
                        <a:t>Instead of directly correcting the error, the teacher asks clarifying questions to prompt the student to identify and fix their mistake themselves.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06564174"/>
                  </a:ext>
                </a:extLst>
              </a:tr>
              <a:tr h="780574">
                <a:tc>
                  <a:txBody>
                    <a:bodyPr/>
                    <a:lstStyle/>
                    <a:p>
                      <a:pPr algn="l" fontAlgn="ctr"/>
                      <a:r>
                        <a:rPr lang="en-GB" sz="1800" b="1" i="0" u="none" strike="noStrike" dirty="0">
                          <a:solidFill>
                            <a:srgbClr val="231F20"/>
                          </a:solidFill>
                          <a:effectLst/>
                          <a:latin typeface="Arial" panose="020B0604020202020204" pitchFamily="34" charset="0"/>
                        </a:rPr>
                        <a:t>Elicitation:</a:t>
                      </a:r>
                      <a:r>
                        <a:rPr lang="en-GB" sz="1800" b="0" i="0" u="none" strike="noStrike" dirty="0">
                          <a:solidFill>
                            <a:srgbClr val="231F20"/>
                          </a:solidFill>
                          <a:effectLst/>
                          <a:latin typeface="Arial" panose="020B0604020202020204" pitchFamily="34" charset="0"/>
                        </a:rPr>
                        <a:t> </a:t>
                      </a:r>
                      <a:endParaRPr lang="en-GB" sz="1800" b="1" i="0" u="none" strike="noStrike" dirty="0">
                        <a:solidFill>
                          <a:srgbClr val="231F2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b="0" i="0" u="none" strike="noStrike" dirty="0">
                          <a:solidFill>
                            <a:srgbClr val="231F20"/>
                          </a:solidFill>
                          <a:effectLst/>
                          <a:latin typeface="Arial" panose="020B0604020202020204" pitchFamily="34" charset="0"/>
                        </a:rPr>
                        <a:t>The teacher uses prompts or questions to guide the student towards the correct response. This encourages the student to think critically and arrive at the answer themself.</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00531834"/>
                  </a:ext>
                </a:extLst>
              </a:tr>
            </a:tbl>
          </a:graphicData>
        </a:graphic>
      </p:graphicFrame>
    </p:spTree>
    <p:extLst>
      <p:ext uri="{BB962C8B-B14F-4D97-AF65-F5344CB8AC3E}">
        <p14:creationId xmlns:p14="http://schemas.microsoft.com/office/powerpoint/2010/main" val="1926945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2E564E5F-F974-9235-6BEE-59EB12322F39}"/>
              </a:ext>
            </a:extLst>
          </p:cNvPr>
          <p:cNvSpPr>
            <a:spLocks noGrp="1"/>
          </p:cNvSpPr>
          <p:nvPr>
            <p:ph idx="1"/>
          </p:nvPr>
        </p:nvSpPr>
        <p:spPr>
          <a:xfrm>
            <a:off x="838200" y="1825625"/>
            <a:ext cx="10515600" cy="576381"/>
          </a:xfrm>
        </p:spPr>
        <p:txBody>
          <a:bodyPr/>
          <a:lstStyle/>
          <a:p>
            <a:r>
              <a:rPr lang="en-NZ" dirty="0"/>
              <a:t>Types of oral corrective feedback: </a:t>
            </a:r>
            <a:r>
              <a:rPr lang="en-NZ" dirty="0" err="1"/>
              <a:t>Lyster</a:t>
            </a:r>
            <a:r>
              <a:rPr lang="en-NZ" dirty="0"/>
              <a:t> and </a:t>
            </a:r>
            <a:r>
              <a:rPr lang="en-NZ" dirty="0" err="1"/>
              <a:t>Ranta</a:t>
            </a:r>
            <a:r>
              <a:rPr lang="en-NZ" dirty="0"/>
              <a:t> (1997)</a:t>
            </a:r>
          </a:p>
          <a:p>
            <a:endParaRPr lang="en-NZ" dirty="0"/>
          </a:p>
          <a:p>
            <a:endParaRPr lang="en-NZ" dirty="0"/>
          </a:p>
        </p:txBody>
      </p:sp>
      <p:graphicFrame>
        <p:nvGraphicFramePr>
          <p:cNvPr id="2" name="Table 1">
            <a:extLst>
              <a:ext uri="{FF2B5EF4-FFF2-40B4-BE49-F238E27FC236}">
                <a16:creationId xmlns:a16="http://schemas.microsoft.com/office/drawing/2014/main" id="{2BB73123-9DCD-39CA-3EBB-A0654AAF0903}"/>
              </a:ext>
            </a:extLst>
          </p:cNvPr>
          <p:cNvGraphicFramePr>
            <a:graphicFrameLocks noGrp="1"/>
          </p:cNvGraphicFramePr>
          <p:nvPr>
            <p:extLst>
              <p:ext uri="{D42A27DB-BD31-4B8C-83A1-F6EECF244321}">
                <p14:modId xmlns:p14="http://schemas.microsoft.com/office/powerpoint/2010/main" val="1161493658"/>
              </p:ext>
            </p:extLst>
          </p:nvPr>
        </p:nvGraphicFramePr>
        <p:xfrm>
          <a:off x="292290" y="2354740"/>
          <a:ext cx="11731389" cy="4264426"/>
        </p:xfrm>
        <a:graphic>
          <a:graphicData uri="http://schemas.openxmlformats.org/drawingml/2006/table">
            <a:tbl>
              <a:tblPr/>
              <a:tblGrid>
                <a:gridCol w="3175518">
                  <a:extLst>
                    <a:ext uri="{9D8B030D-6E8A-4147-A177-3AD203B41FA5}">
                      <a16:colId xmlns:a16="http://schemas.microsoft.com/office/drawing/2014/main" val="2597802951"/>
                    </a:ext>
                  </a:extLst>
                </a:gridCol>
                <a:gridCol w="3036849">
                  <a:extLst>
                    <a:ext uri="{9D8B030D-6E8A-4147-A177-3AD203B41FA5}">
                      <a16:colId xmlns:a16="http://schemas.microsoft.com/office/drawing/2014/main" val="3624315174"/>
                    </a:ext>
                  </a:extLst>
                </a:gridCol>
                <a:gridCol w="5519022">
                  <a:extLst>
                    <a:ext uri="{9D8B030D-6E8A-4147-A177-3AD203B41FA5}">
                      <a16:colId xmlns:a16="http://schemas.microsoft.com/office/drawing/2014/main" val="714913111"/>
                    </a:ext>
                  </a:extLst>
                </a:gridCol>
              </a:tblGrid>
              <a:tr h="472984">
                <a:tc>
                  <a:txBody>
                    <a:bodyPr/>
                    <a:lstStyle/>
                    <a:p>
                      <a:pPr algn="ctr" fontAlgn="ctr"/>
                      <a:r>
                        <a:rPr lang="en-US" sz="1800" b="1" i="0" u="none" strike="noStrike">
                          <a:solidFill>
                            <a:srgbClr val="000000"/>
                          </a:solidFill>
                          <a:effectLst/>
                          <a:highlight>
                            <a:srgbClr val="FFFFFF"/>
                          </a:highlight>
                          <a:latin typeface="Arial" panose="020B0604020202020204" pitchFamily="34" charset="0"/>
                        </a:rPr>
                        <a:t>Type</a:t>
                      </a:r>
                    </a:p>
                  </a:txBody>
                  <a:tcPr marL="9322" marR="9322" marT="9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800" b="1" i="0" u="none" strike="noStrike">
                          <a:solidFill>
                            <a:srgbClr val="000000"/>
                          </a:solidFill>
                          <a:effectLst/>
                          <a:highlight>
                            <a:srgbClr val="FFFFFF"/>
                          </a:highlight>
                          <a:latin typeface="Aptos Narrow" panose="020B0004020202020204" pitchFamily="34" charset="0"/>
                        </a:rPr>
                        <a:t>Student:</a:t>
                      </a:r>
                    </a:p>
                  </a:txBody>
                  <a:tcPr marL="9322" marR="9322" marT="9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800" b="1" i="0" u="none" strike="noStrike">
                          <a:solidFill>
                            <a:srgbClr val="000000"/>
                          </a:solidFill>
                          <a:effectLst/>
                          <a:highlight>
                            <a:srgbClr val="FFFFFF"/>
                          </a:highlight>
                          <a:latin typeface="Aptos Narrow" panose="020B0004020202020204" pitchFamily="34" charset="0"/>
                        </a:rPr>
                        <a:t>Teacher:</a:t>
                      </a:r>
                    </a:p>
                  </a:txBody>
                  <a:tcPr marL="9322" marR="9322" marT="9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1875275"/>
                  </a:ext>
                </a:extLst>
              </a:tr>
              <a:tr h="631907">
                <a:tc>
                  <a:txBody>
                    <a:bodyPr/>
                    <a:lstStyle/>
                    <a:p>
                      <a:pPr algn="l" fontAlgn="ctr"/>
                      <a:r>
                        <a:rPr lang="en-GB" sz="1800" b="1" i="0" u="none" strike="noStrike">
                          <a:solidFill>
                            <a:srgbClr val="231F20"/>
                          </a:solidFill>
                          <a:effectLst/>
                          <a:highlight>
                            <a:srgbClr val="FFFF00"/>
                          </a:highlight>
                          <a:latin typeface="Arial" panose="020B0604020202020204" pitchFamily="34" charset="0"/>
                        </a:rPr>
                        <a:t>Recasts:</a:t>
                      </a:r>
                      <a:r>
                        <a:rPr lang="en-GB" sz="1800" b="0" i="0" u="none" strike="noStrike">
                          <a:solidFill>
                            <a:srgbClr val="231F20"/>
                          </a:solidFill>
                          <a:effectLst/>
                          <a:highlight>
                            <a:srgbClr val="FFFF00"/>
                          </a:highlight>
                          <a:latin typeface="Arial" panose="020B0604020202020204" pitchFamily="34" charset="0"/>
                        </a:rPr>
                        <a:t> </a:t>
                      </a:r>
                      <a:endParaRPr lang="en-GB" sz="1800" b="1" i="0" u="none" strike="noStrike">
                        <a:solidFill>
                          <a:srgbClr val="231F20"/>
                        </a:solidFill>
                        <a:effectLst/>
                        <a:highlight>
                          <a:srgbClr val="FFFF00"/>
                        </a:highlight>
                        <a:latin typeface="Arial" panose="020B0604020202020204" pitchFamily="34" charset="0"/>
                      </a:endParaRPr>
                    </a:p>
                  </a:txBody>
                  <a:tcPr marL="9322" marR="9322" marT="9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6">
                  <a:txBody>
                    <a:bodyPr/>
                    <a:lstStyle/>
                    <a:p>
                      <a:pPr algn="ctr" fontAlgn="ctr"/>
                      <a:r>
                        <a:rPr lang="en-US" sz="1800" b="0" i="0" u="none" strike="noStrike">
                          <a:solidFill>
                            <a:srgbClr val="231F20"/>
                          </a:solidFill>
                          <a:effectLst/>
                          <a:highlight>
                            <a:srgbClr val="FFFFFF"/>
                          </a:highlight>
                          <a:latin typeface="Times New Roman" panose="02020603050405020304" pitchFamily="18" charset="0"/>
                        </a:rPr>
                        <a:t>"I go for a coffee last weekend."</a:t>
                      </a:r>
                    </a:p>
                  </a:txBody>
                  <a:tcPr marL="9322" marR="9322" marT="9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800" b="0" i="0" u="none" strike="noStrike">
                          <a:solidFill>
                            <a:srgbClr val="231F20"/>
                          </a:solidFill>
                          <a:effectLst/>
                          <a:highlight>
                            <a:srgbClr val="FFFFFF"/>
                          </a:highlight>
                          <a:latin typeface="Times New Roman" panose="02020603050405020304" pitchFamily="18" charset="0"/>
                        </a:rPr>
                        <a:t>"I WENT for a coffee last weekend!"</a:t>
                      </a:r>
                    </a:p>
                  </a:txBody>
                  <a:tcPr marL="9322" marR="9322" marT="9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35480224"/>
                  </a:ext>
                </a:extLst>
              </a:tr>
              <a:tr h="631907">
                <a:tc>
                  <a:txBody>
                    <a:bodyPr/>
                    <a:lstStyle/>
                    <a:p>
                      <a:pPr algn="l" fontAlgn="ctr"/>
                      <a:r>
                        <a:rPr lang="en-GB" sz="1800" b="1" i="0" u="none" strike="noStrike" dirty="0">
                          <a:solidFill>
                            <a:srgbClr val="231F20"/>
                          </a:solidFill>
                          <a:effectLst/>
                          <a:highlight>
                            <a:srgbClr val="FFFF00"/>
                          </a:highlight>
                          <a:latin typeface="Arial" panose="020B0604020202020204" pitchFamily="34" charset="0"/>
                        </a:rPr>
                        <a:t>Repetition:</a:t>
                      </a:r>
                      <a:r>
                        <a:rPr lang="en-GB" sz="1800" b="0" i="0" u="none" strike="noStrike" dirty="0">
                          <a:solidFill>
                            <a:srgbClr val="231F20"/>
                          </a:solidFill>
                          <a:effectLst/>
                          <a:highlight>
                            <a:srgbClr val="FFFF00"/>
                          </a:highlight>
                          <a:latin typeface="Arial" panose="020B0604020202020204" pitchFamily="34" charset="0"/>
                        </a:rPr>
                        <a:t> </a:t>
                      </a:r>
                      <a:endParaRPr lang="en-GB" sz="1800" b="1" i="0" u="none" strike="noStrike" dirty="0">
                        <a:solidFill>
                          <a:srgbClr val="231F20"/>
                        </a:solidFill>
                        <a:effectLst/>
                        <a:highlight>
                          <a:srgbClr val="FFFF00"/>
                        </a:highlight>
                        <a:latin typeface="Arial" panose="020B0604020202020204" pitchFamily="34" charset="0"/>
                      </a:endParaRPr>
                    </a:p>
                  </a:txBody>
                  <a:tcPr marL="9322" marR="9322" marT="9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l" fontAlgn="ctr"/>
                      <a:r>
                        <a:rPr lang="en-US" sz="1800" b="0" i="0" u="none" strike="noStrike">
                          <a:solidFill>
                            <a:srgbClr val="231F20"/>
                          </a:solidFill>
                          <a:effectLst/>
                          <a:highlight>
                            <a:srgbClr val="FFFFFF"/>
                          </a:highlight>
                          <a:latin typeface="Times New Roman" panose="02020603050405020304" pitchFamily="18" charset="0"/>
                        </a:rPr>
                        <a:t>"I GO for a coffee LAST WEEKEND?"</a:t>
                      </a:r>
                    </a:p>
                  </a:txBody>
                  <a:tcPr marL="9322" marR="9322" marT="9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56764471"/>
                  </a:ext>
                </a:extLst>
              </a:tr>
              <a:tr h="631907">
                <a:tc>
                  <a:txBody>
                    <a:bodyPr/>
                    <a:lstStyle/>
                    <a:p>
                      <a:pPr algn="l" fontAlgn="ctr"/>
                      <a:r>
                        <a:rPr lang="en-GB" sz="1800" b="1" i="0" u="none" strike="noStrike">
                          <a:solidFill>
                            <a:srgbClr val="231F20"/>
                          </a:solidFill>
                          <a:effectLst/>
                          <a:highlight>
                            <a:srgbClr val="00FF00"/>
                          </a:highlight>
                          <a:latin typeface="Arial" panose="020B0604020202020204" pitchFamily="34" charset="0"/>
                        </a:rPr>
                        <a:t>Explicit Correction:</a:t>
                      </a:r>
                    </a:p>
                  </a:txBody>
                  <a:tcPr marL="9322" marR="9322" marT="9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l" fontAlgn="ctr"/>
                      <a:r>
                        <a:rPr lang="en-US" sz="1800" b="0" i="0" u="none" strike="noStrike">
                          <a:solidFill>
                            <a:srgbClr val="231F20"/>
                          </a:solidFill>
                          <a:effectLst/>
                          <a:highlight>
                            <a:srgbClr val="FFFFFF"/>
                          </a:highlight>
                          <a:latin typeface="Times New Roman" panose="02020603050405020304" pitchFamily="18" charset="0"/>
                        </a:rPr>
                        <a:t>"No, NOT 'GO'. you WENT for a coffee last weekend.”</a:t>
                      </a:r>
                    </a:p>
                  </a:txBody>
                  <a:tcPr marL="9322" marR="9322" marT="9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69625790"/>
                  </a:ext>
                </a:extLst>
              </a:tr>
              <a:tr h="631907">
                <a:tc>
                  <a:txBody>
                    <a:bodyPr/>
                    <a:lstStyle/>
                    <a:p>
                      <a:pPr algn="l" fontAlgn="ctr"/>
                      <a:r>
                        <a:rPr lang="en-GB" sz="1800" b="1" i="0" u="none" strike="noStrike" dirty="0">
                          <a:solidFill>
                            <a:srgbClr val="231F20"/>
                          </a:solidFill>
                          <a:effectLst/>
                          <a:highlight>
                            <a:srgbClr val="00FF00"/>
                          </a:highlight>
                          <a:latin typeface="Arial" panose="020B0604020202020204" pitchFamily="34" charset="0"/>
                        </a:rPr>
                        <a:t>Metalinguistic Feedback:</a:t>
                      </a:r>
                      <a:r>
                        <a:rPr lang="en-GB" sz="1800" b="0" i="0" u="none" strike="noStrike" dirty="0">
                          <a:solidFill>
                            <a:srgbClr val="231F20"/>
                          </a:solidFill>
                          <a:effectLst/>
                          <a:highlight>
                            <a:srgbClr val="00FF00"/>
                          </a:highlight>
                          <a:latin typeface="Arial" panose="020B0604020202020204" pitchFamily="34" charset="0"/>
                        </a:rPr>
                        <a:t> </a:t>
                      </a:r>
                      <a:endParaRPr lang="en-GB" sz="1800" b="1" i="0" u="none" strike="noStrike" dirty="0">
                        <a:solidFill>
                          <a:srgbClr val="231F20"/>
                        </a:solidFill>
                        <a:effectLst/>
                        <a:highlight>
                          <a:srgbClr val="00FF00"/>
                        </a:highlight>
                        <a:latin typeface="Arial" panose="020B0604020202020204" pitchFamily="34" charset="0"/>
                      </a:endParaRPr>
                    </a:p>
                  </a:txBody>
                  <a:tcPr marL="9322" marR="9322" marT="9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l" fontAlgn="ctr"/>
                      <a:r>
                        <a:rPr lang="en-US" sz="1800" b="0" i="0" u="none" strike="noStrike">
                          <a:solidFill>
                            <a:srgbClr val="231F20"/>
                          </a:solidFill>
                          <a:effectLst/>
                          <a:highlight>
                            <a:srgbClr val="FFFFFF"/>
                          </a:highlight>
                          <a:latin typeface="Times New Roman" panose="02020603050405020304" pitchFamily="18" charset="0"/>
                        </a:rPr>
                        <a:t>"'It's in the past, so you need to use the past tense of 'go'."</a:t>
                      </a:r>
                    </a:p>
                  </a:txBody>
                  <a:tcPr marL="9322" marR="9322" marT="9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67670508"/>
                  </a:ext>
                </a:extLst>
              </a:tr>
              <a:tr h="631907">
                <a:tc>
                  <a:txBody>
                    <a:bodyPr/>
                    <a:lstStyle/>
                    <a:p>
                      <a:pPr algn="l" fontAlgn="ctr"/>
                      <a:r>
                        <a:rPr lang="en-GB" sz="1800" b="1" i="0" u="none" strike="noStrike">
                          <a:solidFill>
                            <a:srgbClr val="231F20"/>
                          </a:solidFill>
                          <a:effectLst/>
                          <a:highlight>
                            <a:srgbClr val="FFFFFF"/>
                          </a:highlight>
                          <a:latin typeface="Arial" panose="020B0604020202020204" pitchFamily="34" charset="0"/>
                        </a:rPr>
                        <a:t>Clarification Requests:</a:t>
                      </a:r>
                      <a:r>
                        <a:rPr lang="en-GB" sz="1800" b="0" i="0" u="none" strike="noStrike">
                          <a:solidFill>
                            <a:srgbClr val="231F20"/>
                          </a:solidFill>
                          <a:effectLst/>
                          <a:highlight>
                            <a:srgbClr val="FFFFFF"/>
                          </a:highlight>
                          <a:latin typeface="Arial" panose="020B0604020202020204" pitchFamily="34" charset="0"/>
                        </a:rPr>
                        <a:t> </a:t>
                      </a:r>
                      <a:endParaRPr lang="en-GB" sz="1800" b="1" i="0" u="none" strike="noStrike">
                        <a:solidFill>
                          <a:srgbClr val="231F20"/>
                        </a:solidFill>
                        <a:effectLst/>
                        <a:highlight>
                          <a:srgbClr val="FFFFFF"/>
                        </a:highlight>
                        <a:latin typeface="Arial" panose="020B0604020202020204" pitchFamily="34" charset="0"/>
                      </a:endParaRPr>
                    </a:p>
                  </a:txBody>
                  <a:tcPr marL="9322" marR="9322" marT="9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l" fontAlgn="ctr"/>
                      <a:r>
                        <a:rPr lang="en-GB" sz="1800" b="0" i="0" u="none" strike="noStrike">
                          <a:solidFill>
                            <a:srgbClr val="231F20"/>
                          </a:solidFill>
                          <a:effectLst/>
                          <a:highlight>
                            <a:srgbClr val="FFFFFF"/>
                          </a:highlight>
                          <a:latin typeface="Times New Roman" panose="02020603050405020304" pitchFamily="18" charset="0"/>
                        </a:rPr>
                        <a:t>"You WHAT? last weekend?</a:t>
                      </a:r>
                    </a:p>
                  </a:txBody>
                  <a:tcPr marL="9322" marR="9322" marT="9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23888868"/>
                  </a:ext>
                </a:extLst>
              </a:tr>
              <a:tr h="631907">
                <a:tc>
                  <a:txBody>
                    <a:bodyPr/>
                    <a:lstStyle/>
                    <a:p>
                      <a:pPr algn="l" fontAlgn="ctr"/>
                      <a:r>
                        <a:rPr lang="en-GB" sz="1800" b="1" i="0" u="none" strike="noStrike">
                          <a:solidFill>
                            <a:srgbClr val="231F20"/>
                          </a:solidFill>
                          <a:effectLst/>
                          <a:highlight>
                            <a:srgbClr val="FFFFFF"/>
                          </a:highlight>
                          <a:latin typeface="Arial" panose="020B0604020202020204" pitchFamily="34" charset="0"/>
                        </a:rPr>
                        <a:t>Elicitation:</a:t>
                      </a:r>
                      <a:r>
                        <a:rPr lang="en-GB" sz="1800" b="0" i="0" u="none" strike="noStrike">
                          <a:solidFill>
                            <a:srgbClr val="231F20"/>
                          </a:solidFill>
                          <a:effectLst/>
                          <a:highlight>
                            <a:srgbClr val="FFFFFF"/>
                          </a:highlight>
                          <a:latin typeface="Arial" panose="020B0604020202020204" pitchFamily="34" charset="0"/>
                        </a:rPr>
                        <a:t> </a:t>
                      </a:r>
                      <a:endParaRPr lang="en-GB" sz="1800" b="1" i="0" u="none" strike="noStrike">
                        <a:solidFill>
                          <a:srgbClr val="231F20"/>
                        </a:solidFill>
                        <a:effectLst/>
                        <a:highlight>
                          <a:srgbClr val="FFFFFF"/>
                        </a:highlight>
                        <a:latin typeface="Arial" panose="020B0604020202020204" pitchFamily="34" charset="0"/>
                      </a:endParaRPr>
                    </a:p>
                  </a:txBody>
                  <a:tcPr marL="9322" marR="9322" marT="9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l" fontAlgn="ctr"/>
                      <a:r>
                        <a:rPr lang="en-US" sz="1800" b="0" i="0" u="none" strike="noStrike" dirty="0">
                          <a:solidFill>
                            <a:srgbClr val="231F20"/>
                          </a:solidFill>
                          <a:effectLst/>
                          <a:highlight>
                            <a:srgbClr val="FFFFFF"/>
                          </a:highlight>
                          <a:latin typeface="Times New Roman" panose="02020603050405020304" pitchFamily="18" charset="0"/>
                        </a:rPr>
                        <a:t>"So, if it's LAST WEEKEND, you…?"</a:t>
                      </a:r>
                    </a:p>
                  </a:txBody>
                  <a:tcPr marL="9322" marR="9322" marT="9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15641314"/>
                  </a:ext>
                </a:extLst>
              </a:tr>
            </a:tbl>
          </a:graphicData>
        </a:graphic>
      </p:graphicFrame>
    </p:spTree>
    <p:extLst>
      <p:ext uri="{BB962C8B-B14F-4D97-AF65-F5344CB8AC3E}">
        <p14:creationId xmlns:p14="http://schemas.microsoft.com/office/powerpoint/2010/main" val="130613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070B6-7762-FC43-86D4-1E509FCEA73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91A1A48-4D41-81DA-2391-A39F229CF696}"/>
              </a:ext>
            </a:extLst>
          </p:cNvPr>
          <p:cNvSpPr>
            <a:spLocks noGrp="1"/>
          </p:cNvSpPr>
          <p:nvPr>
            <p:ph idx="1"/>
          </p:nvPr>
        </p:nvSpPr>
        <p:spPr>
          <a:xfrm>
            <a:off x="838200" y="1825625"/>
            <a:ext cx="10515600" cy="641804"/>
          </a:xfrm>
        </p:spPr>
        <p:txBody>
          <a:bodyPr/>
          <a:lstStyle/>
          <a:p>
            <a:r>
              <a:rPr lang="en-US" dirty="0"/>
              <a:t>No-uptake, need-repair and repair</a:t>
            </a:r>
          </a:p>
        </p:txBody>
      </p:sp>
      <p:graphicFrame>
        <p:nvGraphicFramePr>
          <p:cNvPr id="4" name="Table 3">
            <a:extLst>
              <a:ext uri="{FF2B5EF4-FFF2-40B4-BE49-F238E27FC236}">
                <a16:creationId xmlns:a16="http://schemas.microsoft.com/office/drawing/2014/main" id="{C0E320AC-7683-AFB1-D204-63482F6DB661}"/>
              </a:ext>
            </a:extLst>
          </p:cNvPr>
          <p:cNvGraphicFramePr>
            <a:graphicFrameLocks noGrp="1"/>
          </p:cNvGraphicFramePr>
          <p:nvPr>
            <p:extLst>
              <p:ext uri="{D42A27DB-BD31-4B8C-83A1-F6EECF244321}">
                <p14:modId xmlns:p14="http://schemas.microsoft.com/office/powerpoint/2010/main" val="501567489"/>
              </p:ext>
            </p:extLst>
          </p:nvPr>
        </p:nvGraphicFramePr>
        <p:xfrm>
          <a:off x="348342" y="2467429"/>
          <a:ext cx="11625943" cy="3513062"/>
        </p:xfrm>
        <a:graphic>
          <a:graphicData uri="http://schemas.openxmlformats.org/drawingml/2006/table">
            <a:tbl>
              <a:tblPr/>
              <a:tblGrid>
                <a:gridCol w="1390381">
                  <a:extLst>
                    <a:ext uri="{9D8B030D-6E8A-4147-A177-3AD203B41FA5}">
                      <a16:colId xmlns:a16="http://schemas.microsoft.com/office/drawing/2014/main" val="1898089782"/>
                    </a:ext>
                  </a:extLst>
                </a:gridCol>
                <a:gridCol w="3108100">
                  <a:extLst>
                    <a:ext uri="{9D8B030D-6E8A-4147-A177-3AD203B41FA5}">
                      <a16:colId xmlns:a16="http://schemas.microsoft.com/office/drawing/2014/main" val="2884438643"/>
                    </a:ext>
                  </a:extLst>
                </a:gridCol>
                <a:gridCol w="3563731">
                  <a:extLst>
                    <a:ext uri="{9D8B030D-6E8A-4147-A177-3AD203B41FA5}">
                      <a16:colId xmlns:a16="http://schemas.microsoft.com/office/drawing/2014/main" val="3771957303"/>
                    </a:ext>
                  </a:extLst>
                </a:gridCol>
                <a:gridCol w="3563731">
                  <a:extLst>
                    <a:ext uri="{9D8B030D-6E8A-4147-A177-3AD203B41FA5}">
                      <a16:colId xmlns:a16="http://schemas.microsoft.com/office/drawing/2014/main" val="521868086"/>
                    </a:ext>
                  </a:extLst>
                </a:gridCol>
              </a:tblGrid>
              <a:tr h="321198">
                <a:tc>
                  <a:txBody>
                    <a:bodyPr/>
                    <a:lstStyle/>
                    <a:p>
                      <a:pPr algn="l" fontAlgn="b"/>
                      <a:r>
                        <a:rPr lang="en-US" sz="1800" b="0" i="0" u="none" strike="noStrike">
                          <a:solidFill>
                            <a:srgbClr val="000000"/>
                          </a:solidFill>
                          <a:effectLst/>
                          <a:latin typeface="Arial" panose="020B0604020202020204" pitchFamily="34" charset="0"/>
                        </a:rPr>
                        <a:t> </a:t>
                      </a:r>
                    </a:p>
                  </a:txBody>
                  <a:tcPr marL="7554" marR="7554" marT="75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800" b="1" i="0" u="none" strike="noStrike" dirty="0">
                          <a:solidFill>
                            <a:srgbClr val="000000"/>
                          </a:solidFill>
                          <a:effectLst/>
                          <a:latin typeface="Arial" panose="020B0604020202020204" pitchFamily="34" charset="0"/>
                        </a:rPr>
                        <a:t>No uptake</a:t>
                      </a:r>
                    </a:p>
                  </a:txBody>
                  <a:tcPr marL="7554" marR="7554" marT="75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800" b="1" i="0" u="none" strike="noStrike">
                          <a:solidFill>
                            <a:srgbClr val="000000"/>
                          </a:solidFill>
                          <a:effectLst/>
                          <a:latin typeface="Arial" panose="020B0604020202020204" pitchFamily="34" charset="0"/>
                        </a:rPr>
                        <a:t>Need repair</a:t>
                      </a:r>
                    </a:p>
                  </a:txBody>
                  <a:tcPr marL="7554" marR="7554" marT="75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800" b="1" i="0" u="none" strike="noStrike">
                          <a:solidFill>
                            <a:srgbClr val="000000"/>
                          </a:solidFill>
                          <a:effectLst/>
                          <a:latin typeface="Arial" panose="020B0604020202020204" pitchFamily="34" charset="0"/>
                        </a:rPr>
                        <a:t>Repair</a:t>
                      </a:r>
                    </a:p>
                  </a:txBody>
                  <a:tcPr marL="7554" marR="7554" marT="75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77424366"/>
                  </a:ext>
                </a:extLst>
              </a:tr>
              <a:tr h="1927189">
                <a:tc>
                  <a:txBody>
                    <a:bodyPr/>
                    <a:lstStyle/>
                    <a:p>
                      <a:pPr algn="ctr" fontAlgn="ctr"/>
                      <a:r>
                        <a:rPr lang="en-US" sz="1800" b="1" i="0" u="none" strike="noStrike">
                          <a:solidFill>
                            <a:srgbClr val="000000"/>
                          </a:solidFill>
                          <a:effectLst/>
                          <a:latin typeface="Arial" panose="020B0604020202020204" pitchFamily="34" charset="0"/>
                        </a:rPr>
                        <a:t>Definition</a:t>
                      </a:r>
                    </a:p>
                  </a:txBody>
                  <a:tcPr marL="7554" marR="7554" marT="75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n-US" sz="1800" b="0" i="0" u="none" strike="noStrike">
                          <a:solidFill>
                            <a:srgbClr val="000000"/>
                          </a:solidFill>
                          <a:effectLst/>
                          <a:latin typeface="Arial" panose="020B0604020202020204" pitchFamily="34" charset="0"/>
                        </a:rPr>
                        <a:t>This occurs when a student does not respond to a teacher's corrective feedback. The student may not have understood the correction, or they might have simply ignored it.</a:t>
                      </a:r>
                    </a:p>
                  </a:txBody>
                  <a:tcPr marL="7554" marR="7554" marT="75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n-US" sz="1800" b="0" i="0" u="none" strike="noStrike">
                          <a:solidFill>
                            <a:srgbClr val="000000"/>
                          </a:solidFill>
                          <a:effectLst/>
                          <a:latin typeface="Arial" panose="020B0604020202020204" pitchFamily="34" charset="0"/>
                        </a:rPr>
                        <a:t>This happens when a student partially corrects their error but still needs further guidance. Their response indicates some understanding of the error but not a complete correction.</a:t>
                      </a:r>
                    </a:p>
                  </a:txBody>
                  <a:tcPr marL="7554" marR="7554" marT="75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n-US" sz="1800" b="0" i="0" u="none" strike="noStrike" dirty="0">
                          <a:solidFill>
                            <a:srgbClr val="000000"/>
                          </a:solidFill>
                          <a:effectLst/>
                          <a:latin typeface="Arial" panose="020B0604020202020204" pitchFamily="34" charset="0"/>
                        </a:rPr>
                        <a:t>This is the desired outcome of corrective feedback. The student successfully corrects their error after receiving feedback from the teacher.</a:t>
                      </a:r>
                    </a:p>
                  </a:txBody>
                  <a:tcPr marL="7554" marR="7554" marT="75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85993868"/>
                  </a:ext>
                </a:extLst>
              </a:tr>
              <a:tr h="621674">
                <a:tc>
                  <a:txBody>
                    <a:bodyPr/>
                    <a:lstStyle/>
                    <a:p>
                      <a:pPr algn="ctr" fontAlgn="ctr"/>
                      <a:r>
                        <a:rPr lang="en-US" sz="1800" b="1" i="0" u="none" strike="noStrike">
                          <a:solidFill>
                            <a:srgbClr val="000000"/>
                          </a:solidFill>
                          <a:effectLst/>
                          <a:latin typeface="Arial" panose="020B0604020202020204" pitchFamily="34" charset="0"/>
                        </a:rPr>
                        <a:t>Teacher:</a:t>
                      </a:r>
                    </a:p>
                  </a:txBody>
                  <a:tcPr marL="7554" marR="7554" marT="75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3">
                  <a:txBody>
                    <a:bodyPr/>
                    <a:lstStyle/>
                    <a:p>
                      <a:pPr algn="ctr" fontAlgn="ctr"/>
                      <a:r>
                        <a:rPr lang="en-US" sz="1800" b="0" i="0" u="none" strike="noStrike">
                          <a:solidFill>
                            <a:srgbClr val="000000"/>
                          </a:solidFill>
                          <a:effectLst/>
                          <a:latin typeface="Arial" panose="020B0604020202020204" pitchFamily="34" charset="0"/>
                        </a:rPr>
                        <a:t> "You should say 'I went to the store, yesterday' not 'I go to the store.'"</a:t>
                      </a:r>
                    </a:p>
                  </a:txBody>
                  <a:tcPr marL="7554" marR="7554" marT="75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3112532930"/>
                  </a:ext>
                </a:extLst>
              </a:tr>
              <a:tr h="642396">
                <a:tc>
                  <a:txBody>
                    <a:bodyPr/>
                    <a:lstStyle/>
                    <a:p>
                      <a:pPr algn="ctr" fontAlgn="ctr"/>
                      <a:r>
                        <a:rPr lang="en-US" sz="1800" b="1" i="0" u="none" strike="noStrike">
                          <a:solidFill>
                            <a:srgbClr val="000000"/>
                          </a:solidFill>
                          <a:effectLst/>
                          <a:latin typeface="Arial" panose="020B0604020202020204" pitchFamily="34" charset="0"/>
                        </a:rPr>
                        <a:t>Student:</a:t>
                      </a:r>
                    </a:p>
                  </a:txBody>
                  <a:tcPr marL="7554" marR="7554" marT="75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800" b="0" i="0" u="none" strike="noStrike">
                          <a:solidFill>
                            <a:srgbClr val="000000"/>
                          </a:solidFill>
                          <a:effectLst/>
                          <a:latin typeface="Arial" panose="020B0604020202020204" pitchFamily="34" charset="0"/>
                        </a:rPr>
                        <a:t>(continues speaking without correcting the error)</a:t>
                      </a:r>
                    </a:p>
                  </a:txBody>
                  <a:tcPr marL="7554" marR="7554" marT="75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800" b="0" i="0" u="none" strike="noStrike" dirty="0">
                          <a:solidFill>
                            <a:srgbClr val="000000"/>
                          </a:solidFill>
                          <a:effectLst/>
                          <a:latin typeface="Arial" panose="020B0604020202020204" pitchFamily="34" charset="0"/>
                        </a:rPr>
                        <a:t>"Oh, I go..."</a:t>
                      </a:r>
                    </a:p>
                  </a:txBody>
                  <a:tcPr marL="7554" marR="7554" marT="75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800" b="0" i="0" u="none" strike="noStrike" dirty="0">
                          <a:solidFill>
                            <a:srgbClr val="000000"/>
                          </a:solidFill>
                          <a:effectLst/>
                          <a:latin typeface="Arial" panose="020B0604020202020204" pitchFamily="34" charset="0"/>
                        </a:rPr>
                        <a:t>"Oh, I went to the store."</a:t>
                      </a:r>
                    </a:p>
                  </a:txBody>
                  <a:tcPr marL="7554" marR="7554" marT="75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21939470"/>
                  </a:ext>
                </a:extLst>
              </a:tr>
            </a:tbl>
          </a:graphicData>
        </a:graphic>
      </p:graphicFrame>
    </p:spTree>
    <p:extLst>
      <p:ext uri="{BB962C8B-B14F-4D97-AF65-F5344CB8AC3E}">
        <p14:creationId xmlns:p14="http://schemas.microsoft.com/office/powerpoint/2010/main" val="3403610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3DD319-85AD-A4B4-4758-D04C8BA3D60B}"/>
              </a:ext>
            </a:extLst>
          </p:cNvPr>
          <p:cNvSpPr>
            <a:spLocks noGrp="1"/>
          </p:cNvSpPr>
          <p:nvPr>
            <p:ph idx="1"/>
          </p:nvPr>
        </p:nvSpPr>
        <p:spPr>
          <a:xfrm>
            <a:off x="838200" y="1596787"/>
            <a:ext cx="10515600" cy="5090615"/>
          </a:xfrm>
        </p:spPr>
        <p:txBody>
          <a:bodyPr>
            <a:normAutofit/>
          </a:bodyPr>
          <a:lstStyle/>
          <a:p>
            <a:r>
              <a:rPr lang="en-NZ" dirty="0"/>
              <a:t>Methodology</a:t>
            </a:r>
          </a:p>
          <a:p>
            <a:r>
              <a:rPr lang="en-NZ" dirty="0"/>
              <a:t>Setting and participants: three classes, two teachers, two levels</a:t>
            </a:r>
          </a:p>
          <a:p>
            <a:endParaRPr lang="en-NZ" dirty="0"/>
          </a:p>
          <a:p>
            <a:endParaRPr lang="en-NZ" dirty="0"/>
          </a:p>
          <a:p>
            <a:endParaRPr lang="en-NZ" dirty="0"/>
          </a:p>
          <a:p>
            <a:endParaRPr lang="en-NZ" dirty="0"/>
          </a:p>
          <a:p>
            <a:endParaRPr lang="en-NZ" dirty="0"/>
          </a:p>
          <a:p>
            <a:endParaRPr lang="en-NZ" dirty="0"/>
          </a:p>
          <a:p>
            <a:endParaRPr lang="en-NZ" sz="600" dirty="0"/>
          </a:p>
          <a:p>
            <a:r>
              <a:rPr lang="en-NZ" dirty="0"/>
              <a:t>Instrument: observation checklist</a:t>
            </a:r>
          </a:p>
        </p:txBody>
      </p:sp>
      <p:grpSp>
        <p:nvGrpSpPr>
          <p:cNvPr id="12" name="Group 11">
            <a:extLst>
              <a:ext uri="{FF2B5EF4-FFF2-40B4-BE49-F238E27FC236}">
                <a16:creationId xmlns:a16="http://schemas.microsoft.com/office/drawing/2014/main" id="{62DD9F6D-318E-B8F0-3789-D1B8FFB3FDB4}"/>
              </a:ext>
            </a:extLst>
          </p:cNvPr>
          <p:cNvGrpSpPr/>
          <p:nvPr/>
        </p:nvGrpSpPr>
        <p:grpSpPr>
          <a:xfrm>
            <a:off x="3380807" y="2564223"/>
            <a:ext cx="4575838" cy="3155742"/>
            <a:chOff x="2944078" y="2310882"/>
            <a:chExt cx="5476468" cy="3776864"/>
          </a:xfrm>
        </p:grpSpPr>
        <p:grpSp>
          <p:nvGrpSpPr>
            <p:cNvPr id="8" name="Group 7">
              <a:extLst>
                <a:ext uri="{FF2B5EF4-FFF2-40B4-BE49-F238E27FC236}">
                  <a16:creationId xmlns:a16="http://schemas.microsoft.com/office/drawing/2014/main" id="{A3E8005A-AC22-7B5F-62AD-40E0D30E7BE1}"/>
                </a:ext>
              </a:extLst>
            </p:cNvPr>
            <p:cNvGrpSpPr/>
            <p:nvPr/>
          </p:nvGrpSpPr>
          <p:grpSpPr>
            <a:xfrm>
              <a:off x="2944078" y="3422312"/>
              <a:ext cx="5306276" cy="1658067"/>
              <a:chOff x="2944078" y="3422312"/>
              <a:chExt cx="5306276" cy="1658067"/>
            </a:xfrm>
          </p:grpSpPr>
          <p:sp>
            <p:nvSpPr>
              <p:cNvPr id="4" name="Oval 3">
                <a:extLst>
                  <a:ext uri="{FF2B5EF4-FFF2-40B4-BE49-F238E27FC236}">
                    <a16:creationId xmlns:a16="http://schemas.microsoft.com/office/drawing/2014/main" id="{463B9ABD-D829-6C3F-4CAD-031E9D3EB04E}"/>
                  </a:ext>
                </a:extLst>
              </p:cNvPr>
              <p:cNvSpPr/>
              <p:nvPr/>
            </p:nvSpPr>
            <p:spPr>
              <a:xfrm>
                <a:off x="4827469" y="3422312"/>
                <a:ext cx="1651379" cy="1651379"/>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VSTEP</a:t>
                </a:r>
              </a:p>
            </p:txBody>
          </p:sp>
          <p:sp>
            <p:nvSpPr>
              <p:cNvPr id="5" name="Oval 4">
                <a:extLst>
                  <a:ext uri="{FF2B5EF4-FFF2-40B4-BE49-F238E27FC236}">
                    <a16:creationId xmlns:a16="http://schemas.microsoft.com/office/drawing/2014/main" id="{01B9B3A2-09C8-8F76-3B7F-1D25DED53CFB}"/>
                  </a:ext>
                </a:extLst>
              </p:cNvPr>
              <p:cNvSpPr/>
              <p:nvPr/>
            </p:nvSpPr>
            <p:spPr>
              <a:xfrm>
                <a:off x="6598975" y="3422312"/>
                <a:ext cx="1651379" cy="1651379"/>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IELTS</a:t>
                </a:r>
              </a:p>
            </p:txBody>
          </p:sp>
          <p:sp>
            <p:nvSpPr>
              <p:cNvPr id="6" name="Oval 5">
                <a:extLst>
                  <a:ext uri="{FF2B5EF4-FFF2-40B4-BE49-F238E27FC236}">
                    <a16:creationId xmlns:a16="http://schemas.microsoft.com/office/drawing/2014/main" id="{341677D5-149D-B75D-5612-FE21324396CD}"/>
                  </a:ext>
                </a:extLst>
              </p:cNvPr>
              <p:cNvSpPr/>
              <p:nvPr/>
            </p:nvSpPr>
            <p:spPr>
              <a:xfrm>
                <a:off x="2944078" y="3429000"/>
                <a:ext cx="1651379" cy="1651379"/>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VSTEP</a:t>
                </a:r>
              </a:p>
            </p:txBody>
          </p:sp>
        </p:grpSp>
        <p:sp>
          <p:nvSpPr>
            <p:cNvPr id="7" name="Right Brace 6">
              <a:extLst>
                <a:ext uri="{FF2B5EF4-FFF2-40B4-BE49-F238E27FC236}">
                  <a16:creationId xmlns:a16="http://schemas.microsoft.com/office/drawing/2014/main" id="{E20D0595-E69A-50E6-1910-47BCCB235330}"/>
                </a:ext>
              </a:extLst>
            </p:cNvPr>
            <p:cNvSpPr/>
            <p:nvPr/>
          </p:nvSpPr>
          <p:spPr>
            <a:xfrm rot="5400000">
              <a:off x="6516805" y="4592474"/>
              <a:ext cx="423081" cy="1828799"/>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Right Brace 8">
              <a:extLst>
                <a:ext uri="{FF2B5EF4-FFF2-40B4-BE49-F238E27FC236}">
                  <a16:creationId xmlns:a16="http://schemas.microsoft.com/office/drawing/2014/main" id="{973BB39C-080A-37C4-1B3F-B0713590757E}"/>
                </a:ext>
              </a:extLst>
            </p:cNvPr>
            <p:cNvSpPr/>
            <p:nvPr/>
          </p:nvSpPr>
          <p:spPr>
            <a:xfrm rot="16200000">
              <a:off x="4472626" y="2088176"/>
              <a:ext cx="423081" cy="1828799"/>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TextBox 9">
              <a:extLst>
                <a:ext uri="{FF2B5EF4-FFF2-40B4-BE49-F238E27FC236}">
                  <a16:creationId xmlns:a16="http://schemas.microsoft.com/office/drawing/2014/main" id="{53549807-BA53-A5C7-5B6C-97A92303A9D6}"/>
                </a:ext>
              </a:extLst>
            </p:cNvPr>
            <p:cNvSpPr txBox="1"/>
            <p:nvPr/>
          </p:nvSpPr>
          <p:spPr>
            <a:xfrm>
              <a:off x="5295331" y="5718414"/>
              <a:ext cx="3125215" cy="369332"/>
            </a:xfrm>
            <a:prstGeom prst="rect">
              <a:avLst/>
            </a:prstGeom>
            <a:noFill/>
          </p:spPr>
          <p:txBody>
            <a:bodyPr wrap="none" rtlCol="0">
              <a:spAutoFit/>
            </a:bodyPr>
            <a:lstStyle/>
            <a:p>
              <a:r>
                <a:rPr lang="en-US" dirty="0"/>
                <a:t>Same teacher, different levels</a:t>
              </a:r>
            </a:p>
          </p:txBody>
        </p:sp>
        <p:sp>
          <p:nvSpPr>
            <p:cNvPr id="11" name="TextBox 10">
              <a:extLst>
                <a:ext uri="{FF2B5EF4-FFF2-40B4-BE49-F238E27FC236}">
                  <a16:creationId xmlns:a16="http://schemas.microsoft.com/office/drawing/2014/main" id="{EDB6E93D-95D9-FFB0-1E04-03AAC8C88EC8}"/>
                </a:ext>
              </a:extLst>
            </p:cNvPr>
            <p:cNvSpPr txBox="1"/>
            <p:nvPr/>
          </p:nvSpPr>
          <p:spPr>
            <a:xfrm>
              <a:off x="3121558" y="2310882"/>
              <a:ext cx="3250505" cy="369332"/>
            </a:xfrm>
            <a:prstGeom prst="rect">
              <a:avLst/>
            </a:prstGeom>
            <a:noFill/>
          </p:spPr>
          <p:txBody>
            <a:bodyPr wrap="none" rtlCol="0">
              <a:spAutoFit/>
            </a:bodyPr>
            <a:lstStyle/>
            <a:p>
              <a:r>
                <a:rPr lang="en-US" dirty="0"/>
                <a:t>Same level, different teachers</a:t>
              </a:r>
            </a:p>
          </p:txBody>
        </p:sp>
      </p:grpSp>
    </p:spTree>
    <p:extLst>
      <p:ext uri="{BB962C8B-B14F-4D97-AF65-F5344CB8AC3E}">
        <p14:creationId xmlns:p14="http://schemas.microsoft.com/office/powerpoint/2010/main" val="62438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F24A227-475A-2B88-3ECE-54B06753561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noFill/>
          <a:ln>
            <a:solidFill>
              <a:schemeClr val="tx1"/>
            </a:solidFill>
          </a:ln>
        </p:spPr>
      </p:pic>
    </p:spTree>
    <p:extLst>
      <p:ext uri="{BB962C8B-B14F-4D97-AF65-F5344CB8AC3E}">
        <p14:creationId xmlns:p14="http://schemas.microsoft.com/office/powerpoint/2010/main" val="198632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3DD319-85AD-A4B4-4758-D04C8BA3D60B}"/>
              </a:ext>
            </a:extLst>
          </p:cNvPr>
          <p:cNvSpPr>
            <a:spLocks noGrp="1"/>
          </p:cNvSpPr>
          <p:nvPr>
            <p:ph idx="1"/>
          </p:nvPr>
        </p:nvSpPr>
        <p:spPr/>
        <p:txBody>
          <a:bodyPr/>
          <a:lstStyle/>
          <a:p>
            <a:r>
              <a:rPr lang="en-NZ" dirty="0"/>
              <a:t>Procedure</a:t>
            </a:r>
          </a:p>
        </p:txBody>
      </p:sp>
      <p:graphicFrame>
        <p:nvGraphicFramePr>
          <p:cNvPr id="2" name="Table 1">
            <a:extLst>
              <a:ext uri="{FF2B5EF4-FFF2-40B4-BE49-F238E27FC236}">
                <a16:creationId xmlns:a16="http://schemas.microsoft.com/office/drawing/2014/main" id="{21ED0E21-DF0C-CD56-EE6B-BEC6FC2D85AF}"/>
              </a:ext>
            </a:extLst>
          </p:cNvPr>
          <p:cNvGraphicFramePr>
            <a:graphicFrameLocks noGrp="1"/>
          </p:cNvGraphicFramePr>
          <p:nvPr>
            <p:extLst>
              <p:ext uri="{D42A27DB-BD31-4B8C-83A1-F6EECF244321}">
                <p14:modId xmlns:p14="http://schemas.microsoft.com/office/powerpoint/2010/main" val="2650825820"/>
              </p:ext>
            </p:extLst>
          </p:nvPr>
        </p:nvGraphicFramePr>
        <p:xfrm>
          <a:off x="709685" y="2367290"/>
          <a:ext cx="11027390" cy="3957473"/>
        </p:xfrm>
        <a:graphic>
          <a:graphicData uri="http://schemas.openxmlformats.org/drawingml/2006/table">
            <a:tbl>
              <a:tblPr firstRow="1" bandRow="1"/>
              <a:tblGrid>
                <a:gridCol w="2937077">
                  <a:extLst>
                    <a:ext uri="{9D8B030D-6E8A-4147-A177-3AD203B41FA5}">
                      <a16:colId xmlns:a16="http://schemas.microsoft.com/office/drawing/2014/main" val="121114774"/>
                    </a:ext>
                  </a:extLst>
                </a:gridCol>
                <a:gridCol w="8090313">
                  <a:extLst>
                    <a:ext uri="{9D8B030D-6E8A-4147-A177-3AD203B41FA5}">
                      <a16:colId xmlns:a16="http://schemas.microsoft.com/office/drawing/2014/main" val="1393519497"/>
                    </a:ext>
                  </a:extLst>
                </a:gridCol>
              </a:tblGrid>
              <a:tr h="561295">
                <a:tc>
                  <a:txBody>
                    <a:bodyPr/>
                    <a:lstStyle/>
                    <a:p>
                      <a:pPr marL="0" marR="0">
                        <a:lnSpc>
                          <a:spcPct val="200000"/>
                        </a:lnSpc>
                        <a:spcBef>
                          <a:spcPts val="600"/>
                        </a:spcBef>
                        <a:spcAft>
                          <a:spcPts val="600"/>
                        </a:spcAft>
                      </a:pPr>
                      <a:r>
                        <a:rPr lang="en-US" sz="1800" b="1">
                          <a:solidFill>
                            <a:srgbClr val="231F20"/>
                          </a:solidFill>
                          <a:effectLst/>
                          <a:latin typeface="Arial" panose="020B0604020202020204" pitchFamily="34" charset="0"/>
                          <a:ea typeface="Calibri" panose="020F0502020204030204" pitchFamily="34" charset="0"/>
                          <a:cs typeface="Arial" panose="020B0604020202020204" pitchFamily="34" charset="0"/>
                        </a:rPr>
                        <a:t>Time</a:t>
                      </a:r>
                      <a:endParaRPr lang="en-US" sz="1800">
                        <a:solidFill>
                          <a:srgbClr val="231F2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200000"/>
                        </a:lnSpc>
                        <a:spcBef>
                          <a:spcPts val="600"/>
                        </a:spcBef>
                        <a:spcAft>
                          <a:spcPts val="600"/>
                        </a:spcAft>
                      </a:pPr>
                      <a:r>
                        <a:rPr lang="en-US" sz="1800" b="1">
                          <a:solidFill>
                            <a:srgbClr val="231F20"/>
                          </a:solidFill>
                          <a:effectLst/>
                          <a:latin typeface="Arial" panose="020B0604020202020204" pitchFamily="34" charset="0"/>
                          <a:ea typeface="Calibri" panose="020F0502020204030204" pitchFamily="34" charset="0"/>
                          <a:cs typeface="Arial" panose="020B0604020202020204" pitchFamily="34" charset="0"/>
                        </a:rPr>
                        <a:t>Research activities</a:t>
                      </a:r>
                      <a:endParaRPr lang="en-US" sz="1800">
                        <a:solidFill>
                          <a:srgbClr val="231F2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7376796"/>
                  </a:ext>
                </a:extLst>
              </a:tr>
              <a:tr h="618385">
                <a:tc>
                  <a:txBody>
                    <a:bodyPr/>
                    <a:lstStyle/>
                    <a:p>
                      <a:pPr marL="0" marR="0">
                        <a:lnSpc>
                          <a:spcPct val="200000"/>
                        </a:lnSpc>
                        <a:spcBef>
                          <a:spcPts val="600"/>
                        </a:spcBef>
                        <a:spcAft>
                          <a:spcPts val="600"/>
                        </a:spcAft>
                      </a:pPr>
                      <a:r>
                        <a:rPr lang="en-US" sz="1800" b="1">
                          <a:solidFill>
                            <a:srgbClr val="231F20"/>
                          </a:solidFill>
                          <a:effectLst/>
                          <a:latin typeface="Arial" panose="020B0604020202020204" pitchFamily="34" charset="0"/>
                          <a:ea typeface="Calibri" panose="020F0502020204030204" pitchFamily="34" charset="0"/>
                          <a:cs typeface="Arial" panose="020B0604020202020204" pitchFamily="34" charset="0"/>
                        </a:rPr>
                        <a:t>Week 1</a:t>
                      </a:r>
                      <a:endParaRPr lang="en-US" sz="1800">
                        <a:solidFill>
                          <a:srgbClr val="231F2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600"/>
                        </a:spcBef>
                        <a:spcAft>
                          <a:spcPts val="600"/>
                        </a:spcAft>
                      </a:pPr>
                      <a:r>
                        <a:rPr lang="en-US" sz="1800" dirty="0">
                          <a:solidFill>
                            <a:srgbClr val="231F20"/>
                          </a:solidFill>
                          <a:effectLst/>
                          <a:latin typeface="Arial" panose="020B0604020202020204" pitchFamily="34" charset="0"/>
                          <a:ea typeface="Calibri" panose="020F0502020204030204" pitchFamily="34" charset="0"/>
                          <a:cs typeface="Arial" panose="020B0604020202020204" pitchFamily="34" charset="0"/>
                        </a:rPr>
                        <a:t>Prepare the proposal and materials.</a:t>
                      </a:r>
                    </a:p>
                    <a:p>
                      <a:pPr marL="0" marR="0">
                        <a:lnSpc>
                          <a:spcPct val="100000"/>
                        </a:lnSpc>
                        <a:spcBef>
                          <a:spcPts val="600"/>
                        </a:spcBef>
                        <a:spcAft>
                          <a:spcPts val="600"/>
                        </a:spcAft>
                      </a:pPr>
                      <a:r>
                        <a:rPr lang="en-US" sz="1800" dirty="0">
                          <a:solidFill>
                            <a:srgbClr val="231F20"/>
                          </a:solidFill>
                          <a:effectLst/>
                          <a:latin typeface="Arial" panose="020B0604020202020204" pitchFamily="34" charset="0"/>
                          <a:ea typeface="Calibri" panose="020F0502020204030204" pitchFamily="34" charset="0"/>
                          <a:cs typeface="Arial" panose="020B0604020202020204" pitchFamily="34" charset="0"/>
                        </a:rPr>
                        <a:t>Search for more literature, outline the project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25877166"/>
                  </a:ext>
                </a:extLst>
              </a:tr>
              <a:tr h="561295">
                <a:tc>
                  <a:txBody>
                    <a:bodyPr/>
                    <a:lstStyle/>
                    <a:p>
                      <a:pPr marL="0" marR="0">
                        <a:lnSpc>
                          <a:spcPct val="200000"/>
                        </a:lnSpc>
                        <a:spcBef>
                          <a:spcPts val="600"/>
                        </a:spcBef>
                        <a:spcAft>
                          <a:spcPts val="600"/>
                        </a:spcAft>
                      </a:pPr>
                      <a:r>
                        <a:rPr lang="en-US" sz="1800" b="1">
                          <a:solidFill>
                            <a:srgbClr val="231F20"/>
                          </a:solidFill>
                          <a:effectLst/>
                          <a:latin typeface="Arial" panose="020B0604020202020204" pitchFamily="34" charset="0"/>
                          <a:ea typeface="Calibri" panose="020F0502020204030204" pitchFamily="34" charset="0"/>
                          <a:cs typeface="Arial" panose="020B0604020202020204" pitchFamily="34" charset="0"/>
                        </a:rPr>
                        <a:t>Week 2</a:t>
                      </a:r>
                      <a:endParaRPr lang="en-US" sz="1800">
                        <a:solidFill>
                          <a:srgbClr val="231F2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600"/>
                        </a:spcBef>
                        <a:spcAft>
                          <a:spcPts val="600"/>
                        </a:spcAft>
                      </a:pPr>
                      <a:r>
                        <a:rPr lang="en-US" sz="1800">
                          <a:solidFill>
                            <a:srgbClr val="231F20"/>
                          </a:solidFill>
                          <a:effectLst/>
                          <a:latin typeface="Arial" panose="020B0604020202020204" pitchFamily="34" charset="0"/>
                          <a:ea typeface="Calibri" panose="020F0502020204030204" pitchFamily="34" charset="0"/>
                          <a:cs typeface="Arial" panose="020B0604020202020204" pitchFamily="34" charset="0"/>
                        </a:rPr>
                        <a:t>Classroom observation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89661378"/>
                  </a:ext>
                </a:extLst>
              </a:tr>
              <a:tr h="1094903">
                <a:tc>
                  <a:txBody>
                    <a:bodyPr/>
                    <a:lstStyle/>
                    <a:p>
                      <a:pPr marL="0" marR="0">
                        <a:lnSpc>
                          <a:spcPct val="200000"/>
                        </a:lnSpc>
                        <a:spcBef>
                          <a:spcPts val="600"/>
                        </a:spcBef>
                        <a:spcAft>
                          <a:spcPts val="600"/>
                        </a:spcAft>
                      </a:pPr>
                      <a:r>
                        <a:rPr lang="en-US" sz="1800" b="1">
                          <a:solidFill>
                            <a:srgbClr val="231F20"/>
                          </a:solidFill>
                          <a:effectLst/>
                          <a:latin typeface="Arial" panose="020B0604020202020204" pitchFamily="34" charset="0"/>
                          <a:ea typeface="Calibri" panose="020F0502020204030204" pitchFamily="34" charset="0"/>
                          <a:cs typeface="Arial" panose="020B0604020202020204" pitchFamily="34" charset="0"/>
                        </a:rPr>
                        <a:t>Week 3</a:t>
                      </a:r>
                      <a:endParaRPr lang="en-US" sz="1800">
                        <a:solidFill>
                          <a:srgbClr val="231F2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600"/>
                        </a:spcBef>
                        <a:spcAft>
                          <a:spcPts val="600"/>
                        </a:spcAft>
                      </a:pPr>
                      <a:r>
                        <a:rPr lang="en-US" sz="1800">
                          <a:solidFill>
                            <a:srgbClr val="231F20"/>
                          </a:solidFill>
                          <a:effectLst/>
                          <a:latin typeface="Arial" panose="020B0604020202020204" pitchFamily="34" charset="0"/>
                          <a:ea typeface="Calibri" panose="020F0502020204030204" pitchFamily="34" charset="0"/>
                          <a:cs typeface="Arial" panose="020B0604020202020204" pitchFamily="34" charset="0"/>
                        </a:rPr>
                        <a:t>Analyze the information and data</a:t>
                      </a:r>
                    </a:p>
                    <a:p>
                      <a:pPr marL="0" marR="0">
                        <a:lnSpc>
                          <a:spcPct val="100000"/>
                        </a:lnSpc>
                        <a:spcBef>
                          <a:spcPts val="600"/>
                        </a:spcBef>
                        <a:spcAft>
                          <a:spcPts val="600"/>
                        </a:spcAft>
                      </a:pPr>
                      <a:r>
                        <a:rPr lang="en-US" sz="1800">
                          <a:solidFill>
                            <a:srgbClr val="231F20"/>
                          </a:solidFill>
                          <a:effectLst/>
                          <a:latin typeface="Arial" panose="020B0604020202020204" pitchFamily="34" charset="0"/>
                          <a:ea typeface="Calibri" panose="020F0502020204030204" pitchFamily="34" charset="0"/>
                          <a:cs typeface="Arial" panose="020B0604020202020204" pitchFamily="34" charset="0"/>
                        </a:rPr>
                        <a:t>Write up a research report.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7252102"/>
                  </a:ext>
                </a:extLst>
              </a:tr>
              <a:tr h="477645">
                <a:tc>
                  <a:txBody>
                    <a:bodyPr/>
                    <a:lstStyle/>
                    <a:p>
                      <a:pPr marL="0" marR="0">
                        <a:lnSpc>
                          <a:spcPct val="200000"/>
                        </a:lnSpc>
                        <a:spcBef>
                          <a:spcPts val="600"/>
                        </a:spcBef>
                        <a:spcAft>
                          <a:spcPts val="600"/>
                        </a:spcAft>
                      </a:pPr>
                      <a:r>
                        <a:rPr lang="en-US" sz="1800" b="1">
                          <a:solidFill>
                            <a:srgbClr val="231F20"/>
                          </a:solidFill>
                          <a:effectLst/>
                          <a:latin typeface="Arial" panose="020B0604020202020204" pitchFamily="34" charset="0"/>
                          <a:ea typeface="Calibri" panose="020F0502020204030204" pitchFamily="34" charset="0"/>
                          <a:cs typeface="Arial" panose="020B0604020202020204" pitchFamily="34" charset="0"/>
                        </a:rPr>
                        <a:t>Week 4</a:t>
                      </a:r>
                      <a:endParaRPr lang="en-US" sz="1800">
                        <a:solidFill>
                          <a:srgbClr val="231F2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600"/>
                        </a:spcBef>
                        <a:spcAft>
                          <a:spcPts val="600"/>
                        </a:spcAft>
                      </a:pPr>
                      <a:r>
                        <a:rPr lang="en-US" sz="1800">
                          <a:solidFill>
                            <a:srgbClr val="231F20"/>
                          </a:solidFill>
                          <a:effectLst/>
                          <a:latin typeface="Arial" panose="020B0604020202020204" pitchFamily="34" charset="0"/>
                          <a:ea typeface="Calibri" panose="020F0502020204030204" pitchFamily="34" charset="0"/>
                          <a:cs typeface="Arial" panose="020B0604020202020204" pitchFamily="34" charset="0"/>
                        </a:rPr>
                        <a:t>Redraft and edit content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94994285"/>
                  </a:ext>
                </a:extLst>
              </a:tr>
              <a:tr h="561295">
                <a:tc>
                  <a:txBody>
                    <a:bodyPr/>
                    <a:lstStyle/>
                    <a:p>
                      <a:pPr marL="0" marR="0">
                        <a:lnSpc>
                          <a:spcPct val="200000"/>
                        </a:lnSpc>
                        <a:spcBef>
                          <a:spcPts val="600"/>
                        </a:spcBef>
                        <a:spcAft>
                          <a:spcPts val="600"/>
                        </a:spcAft>
                      </a:pPr>
                      <a:r>
                        <a:rPr lang="en-US" sz="1800" b="1" dirty="0">
                          <a:solidFill>
                            <a:srgbClr val="231F20"/>
                          </a:solidFill>
                          <a:effectLst/>
                          <a:latin typeface="Arial" panose="020B0604020202020204" pitchFamily="34" charset="0"/>
                          <a:ea typeface="Calibri" panose="020F0502020204030204" pitchFamily="34" charset="0"/>
                          <a:cs typeface="Arial" panose="020B0604020202020204" pitchFamily="34" charset="0"/>
                        </a:rPr>
                        <a:t>Week 5</a:t>
                      </a:r>
                      <a:endParaRPr lang="en-US" sz="1800" dirty="0">
                        <a:solidFill>
                          <a:srgbClr val="231F2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600"/>
                        </a:spcBef>
                        <a:spcAft>
                          <a:spcPts val="600"/>
                        </a:spcAft>
                      </a:pPr>
                      <a:r>
                        <a:rPr lang="en-US" sz="1800" dirty="0">
                          <a:solidFill>
                            <a:srgbClr val="231F20"/>
                          </a:solidFill>
                          <a:effectLst/>
                          <a:latin typeface="Arial" panose="020B0604020202020204" pitchFamily="34" charset="0"/>
                          <a:ea typeface="Calibri" panose="020F0502020204030204" pitchFamily="34" charset="0"/>
                          <a:cs typeface="Arial" panose="020B0604020202020204" pitchFamily="34" charset="0"/>
                        </a:rPr>
                        <a:t>Revise the final version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56670474"/>
                  </a:ext>
                </a:extLst>
              </a:tr>
            </a:tbl>
          </a:graphicData>
        </a:graphic>
      </p:graphicFrame>
    </p:spTree>
    <p:extLst>
      <p:ext uri="{BB962C8B-B14F-4D97-AF65-F5344CB8AC3E}">
        <p14:creationId xmlns:p14="http://schemas.microsoft.com/office/powerpoint/2010/main" val="2693731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7EB9F9-E909-FDFD-38D0-A516354B83B8}"/>
              </a:ext>
            </a:extLst>
          </p:cNvPr>
          <p:cNvSpPr>
            <a:spLocks noGrp="1"/>
          </p:cNvSpPr>
          <p:nvPr>
            <p:ph idx="1"/>
          </p:nvPr>
        </p:nvSpPr>
        <p:spPr/>
        <p:txBody>
          <a:bodyPr/>
          <a:lstStyle/>
          <a:p>
            <a:r>
              <a:rPr lang="en-NZ" dirty="0"/>
              <a:t>Result</a:t>
            </a:r>
          </a:p>
        </p:txBody>
      </p:sp>
      <p:graphicFrame>
        <p:nvGraphicFramePr>
          <p:cNvPr id="2" name="Chart 1">
            <a:extLst>
              <a:ext uri="{FF2B5EF4-FFF2-40B4-BE49-F238E27FC236}">
                <a16:creationId xmlns:a16="http://schemas.microsoft.com/office/drawing/2014/main" id="{7AA054D1-CFDC-9348-5541-495691EC6457}"/>
              </a:ext>
            </a:extLst>
          </p:cNvPr>
          <p:cNvGraphicFramePr>
            <a:graphicFrameLocks/>
          </p:cNvGraphicFramePr>
          <p:nvPr>
            <p:extLst>
              <p:ext uri="{D42A27DB-BD31-4B8C-83A1-F6EECF244321}">
                <p14:modId xmlns:p14="http://schemas.microsoft.com/office/powerpoint/2010/main" val="331413421"/>
              </p:ext>
            </p:extLst>
          </p:nvPr>
        </p:nvGraphicFramePr>
        <p:xfrm>
          <a:off x="280636" y="2606314"/>
          <a:ext cx="5916963" cy="36783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F075F265-0D96-56FC-6794-6C07601A1A8A}"/>
              </a:ext>
            </a:extLst>
          </p:cNvPr>
          <p:cNvGraphicFramePr>
            <a:graphicFrameLocks/>
          </p:cNvGraphicFramePr>
          <p:nvPr>
            <p:extLst>
              <p:ext uri="{D42A27DB-BD31-4B8C-83A1-F6EECF244321}">
                <p14:modId xmlns:p14="http://schemas.microsoft.com/office/powerpoint/2010/main" val="3449944214"/>
              </p:ext>
            </p:extLst>
          </p:nvPr>
        </p:nvGraphicFramePr>
        <p:xfrm>
          <a:off x="6781800" y="2629694"/>
          <a:ext cx="5129564" cy="365499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1794698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527</TotalTime>
  <Words>868</Words>
  <Application>Microsoft Office PowerPoint</Application>
  <PresentationFormat>Widescreen</PresentationFormat>
  <Paragraphs>111</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Aptos</vt:lpstr>
      <vt:lpstr>Aptos Display</vt:lpstr>
      <vt:lpstr>Aptos Narrow</vt:lpstr>
      <vt:lpstr>Arial</vt:lpstr>
      <vt:lpstr>Times New Roman</vt:lpstr>
      <vt:lpstr>Office Theme</vt:lpstr>
      <vt:lpstr>TEACHERS’ ORAL CORRECTIVE FEEDBACK ON LEARNERS’ SPEAKING PROFICIENCY: A CASE STUDY OF AN ENGLISH CENTER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User1620</dc:creator>
  <cp:lastModifiedBy>Hoàng Tiến Dũng</cp:lastModifiedBy>
  <cp:revision>5</cp:revision>
  <dcterms:created xsi:type="dcterms:W3CDTF">2024-04-01T11:36:16Z</dcterms:created>
  <dcterms:modified xsi:type="dcterms:W3CDTF">2024-07-22T04:17:29Z</dcterms:modified>
</cp:coreProperties>
</file>