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ppt/charts/chart8.xml" ContentType="application/vnd.openxmlformats-officedocument.drawingml.chart+xml"/>
  <Override PartName="/ppt/charts/style8.xml" ContentType="application/vnd.ms-office.chartstyle+xml"/>
  <Override PartName="/ppt/charts/colors8.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64" r:id="rId5"/>
    <p:sldId id="267" r:id="rId6"/>
    <p:sldId id="265" r:id="rId7"/>
    <p:sldId id="266" r:id="rId8"/>
    <p:sldId id="259" r:id="rId9"/>
    <p:sldId id="260" r:id="rId10"/>
    <p:sldId id="272" r:id="rId11"/>
    <p:sldId id="268" r:id="rId12"/>
    <p:sldId id="269" r:id="rId13"/>
    <p:sldId id="262" r:id="rId14"/>
    <p:sldId id="263" r:id="rId15"/>
    <p:sldId id="273" r:id="rId16"/>
    <p:sldId id="274" r:id="rId17"/>
    <p:sldId id="261"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5F6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7015" autoAdjust="0"/>
    <p:restoredTop sz="94660"/>
  </p:normalViewPr>
  <p:slideViewPr>
    <p:cSldViewPr snapToGrid="0">
      <p:cViewPr>
        <p:scale>
          <a:sx n="66" d="100"/>
          <a:sy n="66" d="100"/>
        </p:scale>
        <p:origin x="108"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7.xml"/><Relationship Id="rId1" Type="http://schemas.microsoft.com/office/2011/relationships/chartStyle" Target="style7.xml"/></Relationships>
</file>

<file path=ppt/charts/_rels/chart8.xml.rels><?xml version="1.0" encoding="UTF-8" standalone="yes"?>
<Relationships xmlns="http://schemas.openxmlformats.org/package/2006/relationships"><Relationship Id="rId3" Type="http://schemas.openxmlformats.org/officeDocument/2006/relationships/oleObject" Target="Book1" TargetMode="External"/><Relationship Id="rId2" Type="http://schemas.microsoft.com/office/2011/relationships/chartColorStyle" Target="colors8.xml"/><Relationship Id="rId1" Type="http://schemas.microsoft.com/office/2011/relationships/chartStyle" Target="style8.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Types of corrective feedback in the English center</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191-4BE5-BCBE-6F9111E3AA67}"/>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191-4BE5-BCBE-6F9111E3AA67}"/>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191-4BE5-BCBE-6F9111E3AA67}"/>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B191-4BE5-BCBE-6F9111E3AA67}"/>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B191-4BE5-BCBE-6F9111E3AA67}"/>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B191-4BE5-BCBE-6F9111E3AA67}"/>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Sheet2!$D$4:$D$9</c:f>
              <c:strCache>
                <c:ptCount val="6"/>
                <c:pt idx="0">
                  <c:v>Recast</c:v>
                </c:pt>
                <c:pt idx="1">
                  <c:v>Clarification request</c:v>
                </c:pt>
                <c:pt idx="2">
                  <c:v>Explicit correction</c:v>
                </c:pt>
                <c:pt idx="3">
                  <c:v>Metalinguistic Feedback</c:v>
                </c:pt>
                <c:pt idx="4">
                  <c:v>Repetition</c:v>
                </c:pt>
                <c:pt idx="5">
                  <c:v>Elicitation</c:v>
                </c:pt>
              </c:strCache>
            </c:strRef>
          </c:cat>
          <c:val>
            <c:numRef>
              <c:f>Sheet2!$E$4:$E$9</c:f>
              <c:numCache>
                <c:formatCode>General</c:formatCode>
                <c:ptCount val="6"/>
                <c:pt idx="0">
                  <c:v>22</c:v>
                </c:pt>
                <c:pt idx="1">
                  <c:v>7</c:v>
                </c:pt>
                <c:pt idx="2">
                  <c:v>12</c:v>
                </c:pt>
                <c:pt idx="3">
                  <c:v>7</c:v>
                </c:pt>
                <c:pt idx="4">
                  <c:v>11</c:v>
                </c:pt>
                <c:pt idx="5">
                  <c:v>1</c:v>
                </c:pt>
              </c:numCache>
            </c:numRef>
          </c:val>
          <c:extLst>
            <c:ext xmlns:c16="http://schemas.microsoft.com/office/drawing/2014/chart" uri="{C3380CC4-5D6E-409C-BE32-E72D297353CC}">
              <c16:uniqueId val="{0000000C-B191-4BE5-BCBE-6F9111E3AA67}"/>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b="1" i="0" u="none" strike="noStrike" kern="1200" baseline="0">
                <a:solidFill>
                  <a:sysClr val="windowText" lastClr="000000">
                    <a:lumMod val="75000"/>
                    <a:lumOff val="25000"/>
                  </a:sysClr>
                </a:solidFill>
              </a:rPr>
              <a:t>Types of uptake in the English center</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B525-433B-83CB-F7BF2F0967F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B525-433B-83CB-F7BF2F0967F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B525-433B-83CB-F7BF2F0967F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Sheet2!$D$58:$D$60</c:f>
              <c:strCache>
                <c:ptCount val="3"/>
                <c:pt idx="0">
                  <c:v>No uptake</c:v>
                </c:pt>
                <c:pt idx="1">
                  <c:v>Need repair</c:v>
                </c:pt>
                <c:pt idx="2">
                  <c:v>Repair</c:v>
                </c:pt>
              </c:strCache>
            </c:strRef>
          </c:cat>
          <c:val>
            <c:numRef>
              <c:f>Sheet2!$E$58:$E$60</c:f>
              <c:numCache>
                <c:formatCode>General</c:formatCode>
                <c:ptCount val="3"/>
                <c:pt idx="0">
                  <c:v>6</c:v>
                </c:pt>
                <c:pt idx="1">
                  <c:v>22</c:v>
                </c:pt>
                <c:pt idx="2">
                  <c:v>33</c:v>
                </c:pt>
              </c:numCache>
            </c:numRef>
          </c:val>
          <c:extLst>
            <c:ext xmlns:c16="http://schemas.microsoft.com/office/drawing/2014/chart" uri="{C3380CC4-5D6E-409C-BE32-E72D297353CC}">
              <c16:uniqueId val="{00000006-B525-433B-83CB-F7BF2F0967F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Types of uptakes</a:t>
            </a:r>
            <a:r>
              <a:rPr lang="en-US" baseline="0"/>
              <a:t> in recasting feedback</a:t>
            </a:r>
            <a:endParaRPr lang="en-US"/>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87A5-4387-949B-AEF0FADE6C20}"/>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87A5-4387-949B-AEF0FADE6C20}"/>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87A5-4387-949B-AEF0FADE6C20}"/>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Sheet2!$D$20:$D$22</c:f>
              <c:strCache>
                <c:ptCount val="3"/>
                <c:pt idx="0">
                  <c:v>No uptake</c:v>
                </c:pt>
                <c:pt idx="1">
                  <c:v>Need repair</c:v>
                </c:pt>
                <c:pt idx="2">
                  <c:v>Repair</c:v>
                </c:pt>
              </c:strCache>
            </c:strRef>
          </c:cat>
          <c:val>
            <c:numRef>
              <c:f>Sheet2!$E$20:$E$22</c:f>
              <c:numCache>
                <c:formatCode>General</c:formatCode>
                <c:ptCount val="3"/>
                <c:pt idx="0">
                  <c:v>5</c:v>
                </c:pt>
                <c:pt idx="1">
                  <c:v>5</c:v>
                </c:pt>
                <c:pt idx="2">
                  <c:v>12</c:v>
                </c:pt>
              </c:numCache>
            </c:numRef>
          </c:val>
          <c:extLst>
            <c:ext xmlns:c16="http://schemas.microsoft.com/office/drawing/2014/chart" uri="{C3380CC4-5D6E-409C-BE32-E72D297353CC}">
              <c16:uniqueId val="{00000006-87A5-4387-949B-AEF0FADE6C20}"/>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sz="1800" b="1" i="0" u="none" strike="noStrike" kern="1200" baseline="0">
                <a:solidFill>
                  <a:sysClr val="windowText" lastClr="000000">
                    <a:lumMod val="75000"/>
                    <a:lumOff val="25000"/>
                  </a:sysClr>
                </a:solidFill>
              </a:rPr>
              <a:t>Types of uptakes in clarification feedback</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0424-4544-8D15-4A5D27FD9091}"/>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0424-4544-8D15-4A5D27FD9091}"/>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0424-4544-8D15-4A5D27FD9091}"/>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Sheet2!$D$40:$D$42</c:f>
              <c:strCache>
                <c:ptCount val="3"/>
                <c:pt idx="0">
                  <c:v>No uptake</c:v>
                </c:pt>
                <c:pt idx="1">
                  <c:v>Need repair</c:v>
                </c:pt>
                <c:pt idx="2">
                  <c:v>Repair</c:v>
                </c:pt>
              </c:strCache>
            </c:strRef>
          </c:cat>
          <c:val>
            <c:numRef>
              <c:f>Sheet2!$E$40:$E$42</c:f>
              <c:numCache>
                <c:formatCode>General</c:formatCode>
                <c:ptCount val="3"/>
                <c:pt idx="0">
                  <c:v>0</c:v>
                </c:pt>
                <c:pt idx="1">
                  <c:v>2</c:v>
                </c:pt>
                <c:pt idx="2">
                  <c:v>5</c:v>
                </c:pt>
              </c:numCache>
            </c:numRef>
          </c:val>
          <c:extLst>
            <c:ext xmlns:c16="http://schemas.microsoft.com/office/drawing/2014/chart" uri="{C3380CC4-5D6E-409C-BE32-E72D297353CC}">
              <c16:uniqueId val="{00000006-0424-4544-8D15-4A5D27FD909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Teacher 1 in VSTEP Speaking class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D15D-4E78-8B67-3FA4400DB873}"/>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D15D-4E78-8B67-3FA4400DB873}"/>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D15D-4E78-8B67-3FA4400DB873}"/>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D15D-4E78-8B67-3FA4400DB873}"/>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D15D-4E78-8B67-3FA4400DB873}"/>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D15D-4E78-8B67-3FA4400DB873}"/>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 TC 1 LV'!$D$7:$D$12</c:f>
              <c:strCache>
                <c:ptCount val="6"/>
                <c:pt idx="0">
                  <c:v>Recast</c:v>
                </c:pt>
                <c:pt idx="1">
                  <c:v>Clarification request</c:v>
                </c:pt>
                <c:pt idx="2">
                  <c:v>Explicit correction</c:v>
                </c:pt>
                <c:pt idx="3">
                  <c:v>Metalinguistic Feedback</c:v>
                </c:pt>
                <c:pt idx="4">
                  <c:v>Repetition</c:v>
                </c:pt>
                <c:pt idx="5">
                  <c:v>Elicitation</c:v>
                </c:pt>
              </c:strCache>
            </c:strRef>
          </c:cat>
          <c:val>
            <c:numRef>
              <c:f>'2 TC 1 LV'!$E$7:$E$12</c:f>
              <c:numCache>
                <c:formatCode>General</c:formatCode>
                <c:ptCount val="6"/>
                <c:pt idx="0">
                  <c:v>8</c:v>
                </c:pt>
                <c:pt idx="1">
                  <c:v>2</c:v>
                </c:pt>
                <c:pt idx="2">
                  <c:v>5</c:v>
                </c:pt>
                <c:pt idx="3">
                  <c:v>4</c:v>
                </c:pt>
                <c:pt idx="4">
                  <c:v>3</c:v>
                </c:pt>
                <c:pt idx="5">
                  <c:v>0</c:v>
                </c:pt>
              </c:numCache>
            </c:numRef>
          </c:val>
          <c:extLst>
            <c:ext xmlns:c16="http://schemas.microsoft.com/office/drawing/2014/chart" uri="{C3380CC4-5D6E-409C-BE32-E72D297353CC}">
              <c16:uniqueId val="{0000000C-D15D-4E78-8B67-3FA4400DB873}"/>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Teacher 2 in VSTEP Speaking class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4620-4D98-ABE6-C82F1BFB3C86}"/>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4620-4D98-ABE6-C82F1BFB3C86}"/>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4620-4D98-ABE6-C82F1BFB3C86}"/>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4620-4D98-ABE6-C82F1BFB3C86}"/>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4620-4D98-ABE6-C82F1BFB3C86}"/>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4620-4D98-ABE6-C82F1BFB3C86}"/>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'2 TC 1 LV'!$D$16:$D$21</c:f>
              <c:strCache>
                <c:ptCount val="6"/>
                <c:pt idx="0">
                  <c:v>Recast</c:v>
                </c:pt>
                <c:pt idx="1">
                  <c:v>Clarification request</c:v>
                </c:pt>
                <c:pt idx="2">
                  <c:v>Explicit correction</c:v>
                </c:pt>
                <c:pt idx="3">
                  <c:v>Metalinguistic Feedback</c:v>
                </c:pt>
                <c:pt idx="4">
                  <c:v>Repetition</c:v>
                </c:pt>
                <c:pt idx="5">
                  <c:v>Elicitation</c:v>
                </c:pt>
              </c:strCache>
            </c:strRef>
          </c:cat>
          <c:val>
            <c:numRef>
              <c:f>'2 TC 1 LV'!$E$16:$E$21</c:f>
              <c:numCache>
                <c:formatCode>General</c:formatCode>
                <c:ptCount val="6"/>
                <c:pt idx="0">
                  <c:v>6</c:v>
                </c:pt>
                <c:pt idx="1">
                  <c:v>1</c:v>
                </c:pt>
                <c:pt idx="2">
                  <c:v>4</c:v>
                </c:pt>
                <c:pt idx="3">
                  <c:v>1</c:v>
                </c:pt>
                <c:pt idx="4">
                  <c:v>4</c:v>
                </c:pt>
                <c:pt idx="5">
                  <c:v>1</c:v>
                </c:pt>
              </c:numCache>
            </c:numRef>
          </c:val>
          <c:extLst>
            <c:ext xmlns:c16="http://schemas.microsoft.com/office/drawing/2014/chart" uri="{C3380CC4-5D6E-409C-BE32-E72D297353CC}">
              <c16:uniqueId val="{0000000C-4620-4D98-ABE6-C82F1BFB3C86}"/>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Teacher 1 in VSTEP Speaking class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AE8A-40C4-B260-0FB457954801}"/>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AE8A-40C4-B260-0FB457954801}"/>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AE8A-40C4-B260-0FB457954801}"/>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AE8A-40C4-B260-0FB457954801}"/>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AE8A-40C4-B260-0FB457954801}"/>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AE8A-40C4-B260-0FB457954801}"/>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'1 TC 2 LV'!$E$6:$E$11</c:f>
              <c:strCache>
                <c:ptCount val="6"/>
                <c:pt idx="0">
                  <c:v>Recast</c:v>
                </c:pt>
                <c:pt idx="1">
                  <c:v>Clarification request</c:v>
                </c:pt>
                <c:pt idx="2">
                  <c:v>Explicit correction</c:v>
                </c:pt>
                <c:pt idx="3">
                  <c:v>Metalinguistic Feedback</c:v>
                </c:pt>
                <c:pt idx="4">
                  <c:v>Repetition</c:v>
                </c:pt>
                <c:pt idx="5">
                  <c:v>Elicitation</c:v>
                </c:pt>
              </c:strCache>
            </c:strRef>
          </c:cat>
          <c:val>
            <c:numRef>
              <c:f>'1 TC 2 LV'!$F$6:$F$11</c:f>
              <c:numCache>
                <c:formatCode>General</c:formatCode>
                <c:ptCount val="6"/>
                <c:pt idx="0">
                  <c:v>8</c:v>
                </c:pt>
                <c:pt idx="1">
                  <c:v>2</c:v>
                </c:pt>
                <c:pt idx="2">
                  <c:v>5</c:v>
                </c:pt>
                <c:pt idx="3">
                  <c:v>4</c:v>
                </c:pt>
                <c:pt idx="4">
                  <c:v>3</c:v>
                </c:pt>
                <c:pt idx="5">
                  <c:v>0</c:v>
                </c:pt>
              </c:numCache>
            </c:numRef>
          </c:val>
          <c:extLst>
            <c:ext xmlns:c16="http://schemas.microsoft.com/office/drawing/2014/chart" uri="{C3380CC4-5D6E-409C-BE32-E72D297353CC}">
              <c16:uniqueId val="{0000000C-AE8A-40C4-B260-0FB457954801}"/>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r>
              <a:rPr lang="en-US"/>
              <a:t>Teacher 1 in IELTS Speaking class</a:t>
            </a:r>
          </a:p>
        </c:rich>
      </c:tx>
      <c:overlay val="0"/>
      <c:spPr>
        <a:noFill/>
        <a:ln>
          <a:noFill/>
        </a:ln>
        <a:effectLst/>
      </c:spPr>
      <c:txPr>
        <a:bodyPr rot="0" spcFirstLastPara="1" vertOverflow="ellipsis" vert="horz" wrap="square" anchor="ctr" anchorCtr="1"/>
        <a:lstStyle/>
        <a:p>
          <a:pPr>
            <a:defRPr sz="1800" b="1" i="0" u="none" strike="noStrike" kern="1200" baseline="0">
              <a:solidFill>
                <a:schemeClr val="dk1">
                  <a:lumMod val="75000"/>
                  <a:lumOff val="25000"/>
                </a:schemeClr>
              </a:solidFill>
              <a:latin typeface="+mn-lt"/>
              <a:ea typeface="+mn-ea"/>
              <a:cs typeface="+mn-cs"/>
            </a:defRPr>
          </a:pPr>
          <a:endParaRPr lang="en-US"/>
        </a:p>
      </c:txPr>
    </c:title>
    <c:autoTitleDeleted val="0"/>
    <c:plotArea>
      <c:layout/>
      <c:pieChart>
        <c:varyColors val="1"/>
        <c:ser>
          <c:idx val="0"/>
          <c:order val="0"/>
          <c:dPt>
            <c:idx val="0"/>
            <c:bubble3D val="0"/>
            <c:spPr>
              <a:solidFill>
                <a:schemeClr val="accent1"/>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1-C6E9-4F3C-8F0E-30B0044AC802}"/>
              </c:ext>
            </c:extLst>
          </c:dPt>
          <c:dPt>
            <c:idx val="1"/>
            <c:bubble3D val="0"/>
            <c:spPr>
              <a:solidFill>
                <a:schemeClr val="accent2"/>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3-C6E9-4F3C-8F0E-30B0044AC802}"/>
              </c:ext>
            </c:extLst>
          </c:dPt>
          <c:dPt>
            <c:idx val="2"/>
            <c:bubble3D val="0"/>
            <c:spPr>
              <a:solidFill>
                <a:schemeClr val="accent3"/>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5-C6E9-4F3C-8F0E-30B0044AC802}"/>
              </c:ext>
            </c:extLst>
          </c:dPt>
          <c:dPt>
            <c:idx val="3"/>
            <c:bubble3D val="0"/>
            <c:spPr>
              <a:solidFill>
                <a:schemeClr val="accent4"/>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7-C6E9-4F3C-8F0E-30B0044AC802}"/>
              </c:ext>
            </c:extLst>
          </c:dPt>
          <c:dPt>
            <c:idx val="4"/>
            <c:bubble3D val="0"/>
            <c:spPr>
              <a:solidFill>
                <a:schemeClr val="accent5"/>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9-C6E9-4F3C-8F0E-30B0044AC802}"/>
              </c:ext>
            </c:extLst>
          </c:dPt>
          <c:dPt>
            <c:idx val="5"/>
            <c:bubble3D val="0"/>
            <c:spPr>
              <a:solidFill>
                <a:schemeClr val="accent6"/>
              </a:solidFill>
              <a:ln>
                <a:noFill/>
              </a:ln>
              <a:effectLst>
                <a:outerShdw blurRad="254000" sx="102000" sy="102000" algn="ctr" rotWithShape="0">
                  <a:prstClr val="black">
                    <a:alpha val="20000"/>
                  </a:prstClr>
                </a:outerShdw>
              </a:effectLst>
            </c:spPr>
            <c:extLst>
              <c:ext xmlns:c16="http://schemas.microsoft.com/office/drawing/2014/chart" uri="{C3380CC4-5D6E-409C-BE32-E72D297353CC}">
                <c16:uniqueId val="{0000000B-C6E9-4F3C-8F0E-30B0044AC802}"/>
              </c:ext>
            </c:extLst>
          </c:dPt>
          <c:dLbls>
            <c:spPr>
              <a:pattFill prst="pct75">
                <a:fgClr>
                  <a:schemeClr val="dk1">
                    <a:lumMod val="75000"/>
                    <a:lumOff val="25000"/>
                  </a:schemeClr>
                </a:fgClr>
                <a:bgClr>
                  <a:schemeClr val="dk1">
                    <a:lumMod val="65000"/>
                    <a:lumOff val="35000"/>
                  </a:schemeClr>
                </a:bgClr>
              </a:pattFill>
              <a:ln>
                <a:noFill/>
              </a:ln>
              <a:effectLst>
                <a:outerShdw blurRad="50800" dist="38100" dir="2700000" algn="tl" rotWithShape="0">
                  <a:prstClr val="black">
                    <a:alpha val="40000"/>
                  </a:prstClr>
                </a:outerShdw>
              </a:effectLst>
            </c:spPr>
            <c:txPr>
              <a:bodyPr rot="0" spcFirstLastPara="1" vertOverflow="ellipsis" vert="horz" wrap="square" lIns="38100" tIns="19050" rIns="38100" bIns="19050" anchor="ctr" anchorCtr="1">
                <a:spAutoFit/>
              </a:bodyPr>
              <a:lstStyle/>
              <a:p>
                <a:pPr>
                  <a:defRPr sz="1000" b="1" i="0" u="none" strike="noStrike" kern="1200" baseline="0">
                    <a:solidFill>
                      <a:schemeClr val="lt1"/>
                    </a:solidFill>
                    <a:latin typeface="+mn-lt"/>
                    <a:ea typeface="+mn-ea"/>
                    <a:cs typeface="+mn-cs"/>
                  </a:defRPr>
                </a:pPr>
                <a:endParaRPr lang="en-US"/>
              </a:p>
            </c:txPr>
            <c:dLblPos val="ctr"/>
            <c:showLegendKey val="0"/>
            <c:showVal val="0"/>
            <c:showCatName val="0"/>
            <c:showSerName val="0"/>
            <c:showPercent val="1"/>
            <c:showBubbleSize val="0"/>
            <c:showLeaderLines val="1"/>
            <c:leaderLines>
              <c:spPr>
                <a:ln w="9525">
                  <a:solidFill>
                    <a:schemeClr val="dk1">
                      <a:lumMod val="50000"/>
                      <a:lumOff val="50000"/>
                    </a:schemeClr>
                  </a:solidFill>
                </a:ln>
                <a:effectLst/>
              </c:spPr>
            </c:leaderLines>
            <c:extLst>
              <c:ext xmlns:c15="http://schemas.microsoft.com/office/drawing/2012/chart" uri="{CE6537A1-D6FC-4f65-9D91-7224C49458BB}"/>
            </c:extLst>
          </c:dLbls>
          <c:cat>
            <c:strRef>
              <c:f>'1 TC 2 LV'!$E$14:$E$19</c:f>
              <c:strCache>
                <c:ptCount val="6"/>
                <c:pt idx="0">
                  <c:v>Recast</c:v>
                </c:pt>
                <c:pt idx="1">
                  <c:v>Clarification request</c:v>
                </c:pt>
                <c:pt idx="2">
                  <c:v>Explicit correction</c:v>
                </c:pt>
                <c:pt idx="3">
                  <c:v>Metalinguistic Feedback</c:v>
                </c:pt>
                <c:pt idx="4">
                  <c:v>Repetition</c:v>
                </c:pt>
                <c:pt idx="5">
                  <c:v>Elicitation</c:v>
                </c:pt>
              </c:strCache>
            </c:strRef>
          </c:cat>
          <c:val>
            <c:numRef>
              <c:f>'1 TC 2 LV'!$F$14:$F$19</c:f>
              <c:numCache>
                <c:formatCode>General</c:formatCode>
                <c:ptCount val="6"/>
                <c:pt idx="0">
                  <c:v>8</c:v>
                </c:pt>
                <c:pt idx="1">
                  <c:v>4</c:v>
                </c:pt>
                <c:pt idx="2">
                  <c:v>3</c:v>
                </c:pt>
                <c:pt idx="3">
                  <c:v>2</c:v>
                </c:pt>
                <c:pt idx="4">
                  <c:v>4</c:v>
                </c:pt>
                <c:pt idx="5">
                  <c:v>0</c:v>
                </c:pt>
              </c:numCache>
            </c:numRef>
          </c:val>
          <c:extLst>
            <c:ext xmlns:c16="http://schemas.microsoft.com/office/drawing/2014/chart" uri="{C3380CC4-5D6E-409C-BE32-E72D297353CC}">
              <c16:uniqueId val="{0000000C-C6E9-4F3C-8F0E-30B0044AC802}"/>
            </c:ext>
          </c:extLst>
        </c:ser>
        <c:dLbls>
          <c:dLblPos val="ctr"/>
          <c:showLegendKey val="0"/>
          <c:showVal val="0"/>
          <c:showCatName val="0"/>
          <c:showSerName val="0"/>
          <c:showPercent val="1"/>
          <c:showBubbleSize val="0"/>
          <c:showLeaderLines val="1"/>
        </c:dLbls>
        <c:firstSliceAng val="0"/>
      </c:pieChart>
      <c:spPr>
        <a:noFill/>
        <a:ln>
          <a:noFill/>
        </a:ln>
        <a:effectLst/>
      </c:spPr>
    </c:plotArea>
    <c:legend>
      <c:legendPos val="r"/>
      <c:overlay val="0"/>
      <c:spPr>
        <a:solidFill>
          <a:schemeClr val="lt1">
            <a:lumMod val="95000"/>
            <a:alpha val="39000"/>
          </a:schemeClr>
        </a:solidFill>
        <a:ln>
          <a:noFill/>
        </a:ln>
        <a:effectLst/>
      </c:spPr>
      <c:txPr>
        <a:bodyPr rot="0" spcFirstLastPara="1" vertOverflow="ellipsis" vert="horz" wrap="square" anchor="ctr" anchorCtr="1"/>
        <a:lstStyle/>
        <a:p>
          <a:pPr>
            <a:defRPr sz="900" b="0" i="0" u="none" strike="noStrike" kern="1200" baseline="0">
              <a:solidFill>
                <a:schemeClr val="dk1">
                  <a:lumMod val="75000"/>
                  <a:lumOff val="25000"/>
                </a:schemeClr>
              </a:solidFill>
              <a:latin typeface="+mn-lt"/>
              <a:ea typeface="+mn-ea"/>
              <a:cs typeface="+mn-cs"/>
            </a:defRPr>
          </a:pPr>
          <a:endParaRPr lang="en-US"/>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8.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2.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3.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4.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5.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6.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7.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charts/style8.xml><?xml version="1.0" encoding="utf-8"?>
<cs:chartStyle xmlns:cs="http://schemas.microsoft.com/office/drawing/2012/chartStyle" xmlns:a="http://schemas.openxmlformats.org/drawingml/2006/main" id="253">
  <cs:axisTitle>
    <cs:lnRef idx="0"/>
    <cs:fillRef idx="0"/>
    <cs:effectRef idx="0"/>
    <cs:fontRef idx="minor">
      <a:schemeClr val="dk1">
        <a:lumMod val="75000"/>
        <a:lumOff val="25000"/>
      </a:schemeClr>
    </cs:fontRef>
    <cs:defRPr sz="900"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900"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900" kern="1200"/>
  </cs:chartArea>
  <cs:dataLabel>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dataLabel>
  <cs:dataLabelCallout>
    <cs:lnRef idx="0"/>
    <cs:fillRef idx="0"/>
    <cs:effectRef idx="0"/>
    <cs:fontRef idx="minor">
      <a:schemeClr val="lt1"/>
    </cs:fontRef>
    <cs:spPr>
      <a:pattFill prst="pct75">
        <a:fgClr>
          <a:schemeClr val="dk1">
            <a:lumMod val="75000"/>
            <a:lumOff val="25000"/>
          </a:schemeClr>
        </a:fgClr>
        <a:bgClr>
          <a:schemeClr val="dk1">
            <a:lumMod val="65000"/>
            <a:lumOff val="35000"/>
          </a:schemeClr>
        </a:bgClr>
      </a:pattFill>
      <a:effectLst>
        <a:outerShdw blurRad="50800" dist="38100" dir="2700000" algn="tl" rotWithShape="0">
          <a:prstClr val="black">
            <a:alpha val="40000"/>
          </a:prstClr>
        </a:outerShdw>
      </a:effectLst>
    </cs:spPr>
    <cs:defRPr sz="1000" b="1" i="0" u="none" strike="noStrike" kern="1200" baseline="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
  <cs:dataPoint3D>
    <cs:lnRef idx="0"/>
    <cs:fillRef idx="0">
      <cs:styleClr val="auto"/>
    </cs:fillRef>
    <cs:effectRef idx="0"/>
    <cs:fontRef idx="minor">
      <a:schemeClr val="dk1"/>
    </cs:fontRef>
    <cs:spPr>
      <a:solidFill>
        <a:schemeClr val="phClr"/>
      </a:solidFill>
      <a:effectLst>
        <a:outerShdw blurRad="254000" sx="102000" sy="102000" algn="ctr" rotWithShape="0">
          <a:prstClr val="black">
            <a:alpha val="20000"/>
          </a:prstClr>
        </a:outerShdw>
      </a:effectLst>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900"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900"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900"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18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900"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900"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43E18A-CEA0-115B-F922-57E8A736B70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NZ"/>
          </a:p>
        </p:txBody>
      </p:sp>
      <p:sp>
        <p:nvSpPr>
          <p:cNvPr id="3" name="Subtitle 2">
            <a:extLst>
              <a:ext uri="{FF2B5EF4-FFF2-40B4-BE49-F238E27FC236}">
                <a16:creationId xmlns:a16="http://schemas.microsoft.com/office/drawing/2014/main" id="{38E2F56B-EBEE-2E2A-8F0F-D71B6C31E9D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NZ"/>
          </a:p>
        </p:txBody>
      </p:sp>
      <p:sp>
        <p:nvSpPr>
          <p:cNvPr id="4" name="Date Placeholder 3">
            <a:extLst>
              <a:ext uri="{FF2B5EF4-FFF2-40B4-BE49-F238E27FC236}">
                <a16:creationId xmlns:a16="http://schemas.microsoft.com/office/drawing/2014/main" id="{426722C4-77E0-56CF-FBD3-F777E5624F1A}"/>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5" name="Footer Placeholder 4">
            <a:extLst>
              <a:ext uri="{FF2B5EF4-FFF2-40B4-BE49-F238E27FC236}">
                <a16:creationId xmlns:a16="http://schemas.microsoft.com/office/drawing/2014/main" id="{E26088C9-4B99-3958-F0A4-1DD7471303DD}"/>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8C8DD7C-D275-AC01-382D-30A88413B34F}"/>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2348672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CB9279-5FAF-9CD8-584B-C69E0B81FF45}"/>
              </a:ext>
            </a:extLst>
          </p:cNvPr>
          <p:cNvSpPr>
            <a:spLocks noGrp="1"/>
          </p:cNvSpPr>
          <p:nvPr>
            <p:ph type="title"/>
          </p:nvPr>
        </p:nvSpPr>
        <p:spPr/>
        <p:txBody>
          <a:bodyPr/>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4F63ADA3-E2F1-589D-6991-A0A8B98668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98450E17-5354-2640-38BD-D7E376322451}"/>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5" name="Footer Placeholder 4">
            <a:extLst>
              <a:ext uri="{FF2B5EF4-FFF2-40B4-BE49-F238E27FC236}">
                <a16:creationId xmlns:a16="http://schemas.microsoft.com/office/drawing/2014/main" id="{A4186C98-C27B-B65B-152C-01976DCBCB0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9ADBA38E-BE85-EEAF-60A9-5BEC623075AB}"/>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25840324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01ED47A-06D4-B99D-746B-45EA1798FBC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NZ"/>
          </a:p>
        </p:txBody>
      </p:sp>
      <p:sp>
        <p:nvSpPr>
          <p:cNvPr id="3" name="Vertical Text Placeholder 2">
            <a:extLst>
              <a:ext uri="{FF2B5EF4-FFF2-40B4-BE49-F238E27FC236}">
                <a16:creationId xmlns:a16="http://schemas.microsoft.com/office/drawing/2014/main" id="{C8E08971-A40C-BF7E-DCF0-9C3F8854649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3CFE9E6F-E52A-73B3-36BC-82D1A80C9988}"/>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5" name="Footer Placeholder 4">
            <a:extLst>
              <a:ext uri="{FF2B5EF4-FFF2-40B4-BE49-F238E27FC236}">
                <a16:creationId xmlns:a16="http://schemas.microsoft.com/office/drawing/2014/main" id="{A3589662-D89E-8F24-B755-CFBFAD05682B}"/>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3E577D4B-EC9E-15E0-26C4-61872A2D1AA1}"/>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3862256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59300A-04F4-CE41-53BC-5E38E8956603}"/>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D0B9D74C-D951-C97D-3F30-962D3EDF8CF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02105845-5127-59F7-4E27-940600A13BD4}"/>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5" name="Footer Placeholder 4">
            <a:extLst>
              <a:ext uri="{FF2B5EF4-FFF2-40B4-BE49-F238E27FC236}">
                <a16:creationId xmlns:a16="http://schemas.microsoft.com/office/drawing/2014/main" id="{B0800C8E-C43E-222D-B4BB-B111B485B077}"/>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C7CAD6A0-BF73-891E-14D9-3158DD0FFB3E}"/>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13317453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FB946B-655A-1862-87FC-0DE05AE002B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NZ"/>
          </a:p>
        </p:txBody>
      </p:sp>
      <p:sp>
        <p:nvSpPr>
          <p:cNvPr id="3" name="Text Placeholder 2">
            <a:extLst>
              <a:ext uri="{FF2B5EF4-FFF2-40B4-BE49-F238E27FC236}">
                <a16:creationId xmlns:a16="http://schemas.microsoft.com/office/drawing/2014/main" id="{520B29A8-5440-2DF9-5607-0E8CC11D4F9D}"/>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50BA89D-3390-E801-F721-4F23C1066926}"/>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5" name="Footer Placeholder 4">
            <a:extLst>
              <a:ext uri="{FF2B5EF4-FFF2-40B4-BE49-F238E27FC236}">
                <a16:creationId xmlns:a16="http://schemas.microsoft.com/office/drawing/2014/main" id="{6DA518EA-4513-F6BA-A822-CFAE39AFE089}"/>
              </a:ext>
            </a:extLst>
          </p:cNvPr>
          <p:cNvSpPr>
            <a:spLocks noGrp="1"/>
          </p:cNvSpPr>
          <p:nvPr>
            <p:ph type="ftr" sz="quarter" idx="11"/>
          </p:nvPr>
        </p:nvSpPr>
        <p:spPr/>
        <p:txBody>
          <a:bodyPr/>
          <a:lstStyle/>
          <a:p>
            <a:endParaRPr lang="en-NZ"/>
          </a:p>
        </p:txBody>
      </p:sp>
      <p:sp>
        <p:nvSpPr>
          <p:cNvPr id="6" name="Slide Number Placeholder 5">
            <a:extLst>
              <a:ext uri="{FF2B5EF4-FFF2-40B4-BE49-F238E27FC236}">
                <a16:creationId xmlns:a16="http://schemas.microsoft.com/office/drawing/2014/main" id="{4DD9FDF3-9161-58C8-1E37-EB70415C086C}"/>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2054512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1AC7D-8816-F01B-DEED-980742F8BCF2}"/>
              </a:ext>
            </a:extLst>
          </p:cNvPr>
          <p:cNvSpPr>
            <a:spLocks noGrp="1"/>
          </p:cNvSpPr>
          <p:nvPr>
            <p:ph type="title"/>
          </p:nvPr>
        </p:nvSpPr>
        <p:spPr/>
        <p:txBody>
          <a:bodyPr/>
          <a:lstStyle/>
          <a:p>
            <a:r>
              <a:rPr lang="en-US"/>
              <a:t>Click to edit Master title style</a:t>
            </a:r>
            <a:endParaRPr lang="en-NZ"/>
          </a:p>
        </p:txBody>
      </p:sp>
      <p:sp>
        <p:nvSpPr>
          <p:cNvPr id="3" name="Content Placeholder 2">
            <a:extLst>
              <a:ext uri="{FF2B5EF4-FFF2-40B4-BE49-F238E27FC236}">
                <a16:creationId xmlns:a16="http://schemas.microsoft.com/office/drawing/2014/main" id="{7BC301A8-B61B-E065-A273-6BA9F025DB5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Content Placeholder 3">
            <a:extLst>
              <a:ext uri="{FF2B5EF4-FFF2-40B4-BE49-F238E27FC236}">
                <a16:creationId xmlns:a16="http://schemas.microsoft.com/office/drawing/2014/main" id="{30BCC0EF-61F7-72A0-9DD7-1C15E31A9E5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Date Placeholder 4">
            <a:extLst>
              <a:ext uri="{FF2B5EF4-FFF2-40B4-BE49-F238E27FC236}">
                <a16:creationId xmlns:a16="http://schemas.microsoft.com/office/drawing/2014/main" id="{40DC1897-BA51-E2A8-DD62-240FEFFCA695}"/>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6" name="Footer Placeholder 5">
            <a:extLst>
              <a:ext uri="{FF2B5EF4-FFF2-40B4-BE49-F238E27FC236}">
                <a16:creationId xmlns:a16="http://schemas.microsoft.com/office/drawing/2014/main" id="{94EBB47D-9CCE-0AC9-AB04-4382ED4F605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E963752B-3985-272A-F947-985DA0D27E71}"/>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2984246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DB198-2205-C8D3-16F4-CA900D126C94}"/>
              </a:ext>
            </a:extLst>
          </p:cNvPr>
          <p:cNvSpPr>
            <a:spLocks noGrp="1"/>
          </p:cNvSpPr>
          <p:nvPr>
            <p:ph type="title"/>
          </p:nvPr>
        </p:nvSpPr>
        <p:spPr>
          <a:xfrm>
            <a:off x="839788" y="365125"/>
            <a:ext cx="10515600" cy="1325563"/>
          </a:xfrm>
        </p:spPr>
        <p:txBody>
          <a:bodyPr/>
          <a:lstStyle/>
          <a:p>
            <a:r>
              <a:rPr lang="en-US"/>
              <a:t>Click to edit Master title style</a:t>
            </a:r>
            <a:endParaRPr lang="en-NZ"/>
          </a:p>
        </p:txBody>
      </p:sp>
      <p:sp>
        <p:nvSpPr>
          <p:cNvPr id="3" name="Text Placeholder 2">
            <a:extLst>
              <a:ext uri="{FF2B5EF4-FFF2-40B4-BE49-F238E27FC236}">
                <a16:creationId xmlns:a16="http://schemas.microsoft.com/office/drawing/2014/main" id="{1584EFC1-FEB6-308B-D7B4-8F4CFBE056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2569AE76-6BDC-1CAB-5AD3-39EFD5814DC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5" name="Text Placeholder 4">
            <a:extLst>
              <a:ext uri="{FF2B5EF4-FFF2-40B4-BE49-F238E27FC236}">
                <a16:creationId xmlns:a16="http://schemas.microsoft.com/office/drawing/2014/main" id="{D75D1FD5-F29E-120C-637B-30B4530C92C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505E95A-B5DB-AE9E-5E6A-2BCDBD14AA0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7" name="Date Placeholder 6">
            <a:extLst>
              <a:ext uri="{FF2B5EF4-FFF2-40B4-BE49-F238E27FC236}">
                <a16:creationId xmlns:a16="http://schemas.microsoft.com/office/drawing/2014/main" id="{2CECDEA8-BC28-5559-3945-D41377FF7DD5}"/>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8" name="Footer Placeholder 7">
            <a:extLst>
              <a:ext uri="{FF2B5EF4-FFF2-40B4-BE49-F238E27FC236}">
                <a16:creationId xmlns:a16="http://schemas.microsoft.com/office/drawing/2014/main" id="{49767A4C-0325-C196-3460-7E96E5C20B2C}"/>
              </a:ext>
            </a:extLst>
          </p:cNvPr>
          <p:cNvSpPr>
            <a:spLocks noGrp="1"/>
          </p:cNvSpPr>
          <p:nvPr>
            <p:ph type="ftr" sz="quarter" idx="11"/>
          </p:nvPr>
        </p:nvSpPr>
        <p:spPr/>
        <p:txBody>
          <a:bodyPr/>
          <a:lstStyle/>
          <a:p>
            <a:endParaRPr lang="en-NZ"/>
          </a:p>
        </p:txBody>
      </p:sp>
      <p:sp>
        <p:nvSpPr>
          <p:cNvPr id="9" name="Slide Number Placeholder 8">
            <a:extLst>
              <a:ext uri="{FF2B5EF4-FFF2-40B4-BE49-F238E27FC236}">
                <a16:creationId xmlns:a16="http://schemas.microsoft.com/office/drawing/2014/main" id="{81C2285E-2B67-B981-8FD8-78E5D0E2CCE6}"/>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19632179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BB9564-6FE7-CB42-C29B-245A184B194E}"/>
              </a:ext>
            </a:extLst>
          </p:cNvPr>
          <p:cNvSpPr>
            <a:spLocks noGrp="1"/>
          </p:cNvSpPr>
          <p:nvPr>
            <p:ph type="title"/>
          </p:nvPr>
        </p:nvSpPr>
        <p:spPr/>
        <p:txBody>
          <a:bodyPr/>
          <a:lstStyle/>
          <a:p>
            <a:r>
              <a:rPr lang="en-US"/>
              <a:t>Click to edit Master title style</a:t>
            </a:r>
            <a:endParaRPr lang="en-NZ"/>
          </a:p>
        </p:txBody>
      </p:sp>
      <p:sp>
        <p:nvSpPr>
          <p:cNvPr id="3" name="Date Placeholder 2">
            <a:extLst>
              <a:ext uri="{FF2B5EF4-FFF2-40B4-BE49-F238E27FC236}">
                <a16:creationId xmlns:a16="http://schemas.microsoft.com/office/drawing/2014/main" id="{EE4EF51D-B77C-3F6C-925D-F56A9881CDC1}"/>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4" name="Footer Placeholder 3">
            <a:extLst>
              <a:ext uri="{FF2B5EF4-FFF2-40B4-BE49-F238E27FC236}">
                <a16:creationId xmlns:a16="http://schemas.microsoft.com/office/drawing/2014/main" id="{847C3BC4-D4C7-BBA4-7C7A-3C8F6D7BBAB6}"/>
              </a:ext>
            </a:extLst>
          </p:cNvPr>
          <p:cNvSpPr>
            <a:spLocks noGrp="1"/>
          </p:cNvSpPr>
          <p:nvPr>
            <p:ph type="ftr" sz="quarter" idx="11"/>
          </p:nvPr>
        </p:nvSpPr>
        <p:spPr/>
        <p:txBody>
          <a:bodyPr/>
          <a:lstStyle/>
          <a:p>
            <a:endParaRPr lang="en-NZ"/>
          </a:p>
        </p:txBody>
      </p:sp>
      <p:sp>
        <p:nvSpPr>
          <p:cNvPr id="5" name="Slide Number Placeholder 4">
            <a:extLst>
              <a:ext uri="{FF2B5EF4-FFF2-40B4-BE49-F238E27FC236}">
                <a16:creationId xmlns:a16="http://schemas.microsoft.com/office/drawing/2014/main" id="{2357C04B-961D-596B-F8A2-4E1FD19D9F72}"/>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32589392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73E118-FF74-FD23-DFEC-C5C1588EF293}"/>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3" name="Footer Placeholder 2">
            <a:extLst>
              <a:ext uri="{FF2B5EF4-FFF2-40B4-BE49-F238E27FC236}">
                <a16:creationId xmlns:a16="http://schemas.microsoft.com/office/drawing/2014/main" id="{40852002-7D41-9A1C-040E-12C054447448}"/>
              </a:ext>
            </a:extLst>
          </p:cNvPr>
          <p:cNvSpPr>
            <a:spLocks noGrp="1"/>
          </p:cNvSpPr>
          <p:nvPr>
            <p:ph type="ftr" sz="quarter" idx="11"/>
          </p:nvPr>
        </p:nvSpPr>
        <p:spPr/>
        <p:txBody>
          <a:bodyPr/>
          <a:lstStyle/>
          <a:p>
            <a:endParaRPr lang="en-NZ"/>
          </a:p>
        </p:txBody>
      </p:sp>
      <p:sp>
        <p:nvSpPr>
          <p:cNvPr id="4" name="Slide Number Placeholder 3">
            <a:extLst>
              <a:ext uri="{FF2B5EF4-FFF2-40B4-BE49-F238E27FC236}">
                <a16:creationId xmlns:a16="http://schemas.microsoft.com/office/drawing/2014/main" id="{DF77CDE3-5891-FFD3-B0F9-F9089FE379F7}"/>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41203214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DD79AA-84A9-5B6D-AB32-DE21D7B93F7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Content Placeholder 2">
            <a:extLst>
              <a:ext uri="{FF2B5EF4-FFF2-40B4-BE49-F238E27FC236}">
                <a16:creationId xmlns:a16="http://schemas.microsoft.com/office/drawing/2014/main" id="{F039E374-0371-A7D0-9E3C-C3D9240193E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Text Placeholder 3">
            <a:extLst>
              <a:ext uri="{FF2B5EF4-FFF2-40B4-BE49-F238E27FC236}">
                <a16:creationId xmlns:a16="http://schemas.microsoft.com/office/drawing/2014/main" id="{ECFD4529-D36A-E850-8BD0-C44AE57A68A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93955DDE-EDD2-AF8B-079B-50ACEC3891B0}"/>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6" name="Footer Placeholder 5">
            <a:extLst>
              <a:ext uri="{FF2B5EF4-FFF2-40B4-BE49-F238E27FC236}">
                <a16:creationId xmlns:a16="http://schemas.microsoft.com/office/drawing/2014/main" id="{0508328F-42AE-2AFC-7BE5-3A1279B8FA25}"/>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AE43D383-B727-FA49-7BBF-B8FEAA11AB05}"/>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8468581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011209-D953-8294-4966-7D7FEFE9B7D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NZ"/>
          </a:p>
        </p:txBody>
      </p:sp>
      <p:sp>
        <p:nvSpPr>
          <p:cNvPr id="3" name="Picture Placeholder 2">
            <a:extLst>
              <a:ext uri="{FF2B5EF4-FFF2-40B4-BE49-F238E27FC236}">
                <a16:creationId xmlns:a16="http://schemas.microsoft.com/office/drawing/2014/main" id="{5D69FF46-1F55-21AA-3B05-3F2D77F77367}"/>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NZ"/>
          </a:p>
        </p:txBody>
      </p:sp>
      <p:sp>
        <p:nvSpPr>
          <p:cNvPr id="4" name="Text Placeholder 3">
            <a:extLst>
              <a:ext uri="{FF2B5EF4-FFF2-40B4-BE49-F238E27FC236}">
                <a16:creationId xmlns:a16="http://schemas.microsoft.com/office/drawing/2014/main" id="{7757883B-6ADF-C2D4-556C-68FEC10203C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683F8A7-5742-15F8-E892-4486C1C71C56}"/>
              </a:ext>
            </a:extLst>
          </p:cNvPr>
          <p:cNvSpPr>
            <a:spLocks noGrp="1"/>
          </p:cNvSpPr>
          <p:nvPr>
            <p:ph type="dt" sz="half" idx="10"/>
          </p:nvPr>
        </p:nvSpPr>
        <p:spPr/>
        <p:txBody>
          <a:bodyPr/>
          <a:lstStyle/>
          <a:p>
            <a:fld id="{C66A47E0-BE2C-4324-9660-6697C57FE7D4}" type="datetimeFigureOut">
              <a:rPr lang="en-NZ" smtClean="0"/>
              <a:t>22/07/2024</a:t>
            </a:fld>
            <a:endParaRPr lang="en-NZ"/>
          </a:p>
        </p:txBody>
      </p:sp>
      <p:sp>
        <p:nvSpPr>
          <p:cNvPr id="6" name="Footer Placeholder 5">
            <a:extLst>
              <a:ext uri="{FF2B5EF4-FFF2-40B4-BE49-F238E27FC236}">
                <a16:creationId xmlns:a16="http://schemas.microsoft.com/office/drawing/2014/main" id="{7C21F376-AD51-274C-6BEE-00895C011B98}"/>
              </a:ext>
            </a:extLst>
          </p:cNvPr>
          <p:cNvSpPr>
            <a:spLocks noGrp="1"/>
          </p:cNvSpPr>
          <p:nvPr>
            <p:ph type="ftr" sz="quarter" idx="11"/>
          </p:nvPr>
        </p:nvSpPr>
        <p:spPr/>
        <p:txBody>
          <a:bodyPr/>
          <a:lstStyle/>
          <a:p>
            <a:endParaRPr lang="en-NZ"/>
          </a:p>
        </p:txBody>
      </p:sp>
      <p:sp>
        <p:nvSpPr>
          <p:cNvPr id="7" name="Slide Number Placeholder 6">
            <a:extLst>
              <a:ext uri="{FF2B5EF4-FFF2-40B4-BE49-F238E27FC236}">
                <a16:creationId xmlns:a16="http://schemas.microsoft.com/office/drawing/2014/main" id="{FC0BD8E7-95B0-7013-4F31-1ACD2D1BC4F2}"/>
              </a:ext>
            </a:extLst>
          </p:cNvPr>
          <p:cNvSpPr>
            <a:spLocks noGrp="1"/>
          </p:cNvSpPr>
          <p:nvPr>
            <p:ph type="sldNum" sz="quarter" idx="12"/>
          </p:nvPr>
        </p:nvSpPr>
        <p:spPr/>
        <p:txBody>
          <a:bodyPr/>
          <a:lstStyle/>
          <a:p>
            <a:fld id="{32A14049-A251-46DA-904F-B8384CF66863}" type="slidenum">
              <a:rPr lang="en-NZ" smtClean="0"/>
              <a:t>‹#›</a:t>
            </a:fld>
            <a:endParaRPr lang="en-NZ"/>
          </a:p>
        </p:txBody>
      </p:sp>
    </p:spTree>
    <p:extLst>
      <p:ext uri="{BB962C8B-B14F-4D97-AF65-F5344CB8AC3E}">
        <p14:creationId xmlns:p14="http://schemas.microsoft.com/office/powerpoint/2010/main" val="710594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BBB0019-5D39-299D-2E97-CB507110119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NZ"/>
          </a:p>
        </p:txBody>
      </p:sp>
      <p:sp>
        <p:nvSpPr>
          <p:cNvPr id="3" name="Text Placeholder 2">
            <a:extLst>
              <a:ext uri="{FF2B5EF4-FFF2-40B4-BE49-F238E27FC236}">
                <a16:creationId xmlns:a16="http://schemas.microsoft.com/office/drawing/2014/main" id="{D243DA91-939F-52B1-39E5-24D685C369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NZ"/>
          </a:p>
        </p:txBody>
      </p:sp>
      <p:sp>
        <p:nvSpPr>
          <p:cNvPr id="4" name="Date Placeholder 3">
            <a:extLst>
              <a:ext uri="{FF2B5EF4-FFF2-40B4-BE49-F238E27FC236}">
                <a16:creationId xmlns:a16="http://schemas.microsoft.com/office/drawing/2014/main" id="{5E249FF2-9736-4804-8F5A-CB03682A09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C66A47E0-BE2C-4324-9660-6697C57FE7D4}" type="datetimeFigureOut">
              <a:rPr lang="en-NZ" smtClean="0"/>
              <a:t>22/07/2024</a:t>
            </a:fld>
            <a:endParaRPr lang="en-NZ"/>
          </a:p>
        </p:txBody>
      </p:sp>
      <p:sp>
        <p:nvSpPr>
          <p:cNvPr id="5" name="Footer Placeholder 4">
            <a:extLst>
              <a:ext uri="{FF2B5EF4-FFF2-40B4-BE49-F238E27FC236}">
                <a16:creationId xmlns:a16="http://schemas.microsoft.com/office/drawing/2014/main" id="{EC6140E4-C610-00F8-C75A-08061A7902F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NZ"/>
          </a:p>
        </p:txBody>
      </p:sp>
      <p:sp>
        <p:nvSpPr>
          <p:cNvPr id="6" name="Slide Number Placeholder 5">
            <a:extLst>
              <a:ext uri="{FF2B5EF4-FFF2-40B4-BE49-F238E27FC236}">
                <a16:creationId xmlns:a16="http://schemas.microsoft.com/office/drawing/2014/main" id="{F7589D1A-7128-F981-3D22-00AE8949B11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32A14049-A251-46DA-904F-B8384CF66863}" type="slidenum">
              <a:rPr lang="en-NZ" smtClean="0"/>
              <a:t>‹#›</a:t>
            </a:fld>
            <a:endParaRPr lang="en-NZ"/>
          </a:p>
        </p:txBody>
      </p:sp>
    </p:spTree>
    <p:extLst>
      <p:ext uri="{BB962C8B-B14F-4D97-AF65-F5344CB8AC3E}">
        <p14:creationId xmlns:p14="http://schemas.microsoft.com/office/powerpoint/2010/main" val="3146658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chart" Target="../charts/chart8.xml"/><Relationship Id="rId2" Type="http://schemas.openxmlformats.org/officeDocument/2006/relationships/chart" Target="../charts/chart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image" Target="../media/image4.jpg"/><Relationship Id="rId1" Type="http://schemas.openxmlformats.org/officeDocument/2006/relationships/slideLayout" Target="../slideLayouts/slideLayout2.xml"/><Relationship Id="rId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0" name="Title 39">
            <a:extLst>
              <a:ext uri="{FF2B5EF4-FFF2-40B4-BE49-F238E27FC236}">
                <a16:creationId xmlns:a16="http://schemas.microsoft.com/office/drawing/2014/main" id="{F0A31334-CFF1-A8AB-379E-4BDA5D62F152}"/>
              </a:ext>
            </a:extLst>
          </p:cNvPr>
          <p:cNvSpPr>
            <a:spLocks noGrp="1"/>
          </p:cNvSpPr>
          <p:nvPr>
            <p:ph type="ctrTitle"/>
          </p:nvPr>
        </p:nvSpPr>
        <p:spPr>
          <a:xfrm>
            <a:off x="279009" y="3740490"/>
            <a:ext cx="11062280" cy="1714781"/>
          </a:xfrm>
        </p:spPr>
        <p:txBody>
          <a:bodyPr>
            <a:noAutofit/>
          </a:bodyPr>
          <a:lstStyle/>
          <a:p>
            <a:r>
              <a:rPr lang="en-US" sz="4800" dirty="0"/>
              <a:t>TEACHERS’ ORAL CORRECTIVE FEEDBACK ON LEARNERS’ SPEAKING PROFICIENCY: A CASE STUDY OF AN ENGLISH CENTER</a:t>
            </a:r>
            <a:endParaRPr lang="en-NZ" sz="4800" dirty="0"/>
          </a:p>
        </p:txBody>
      </p:sp>
      <p:sp>
        <p:nvSpPr>
          <p:cNvPr id="41" name="Subtitle 40">
            <a:extLst>
              <a:ext uri="{FF2B5EF4-FFF2-40B4-BE49-F238E27FC236}">
                <a16:creationId xmlns:a16="http://schemas.microsoft.com/office/drawing/2014/main" id="{65FAD7E4-47DF-177A-20BD-6D551D9BBA3D}"/>
              </a:ext>
            </a:extLst>
          </p:cNvPr>
          <p:cNvSpPr>
            <a:spLocks noGrp="1"/>
          </p:cNvSpPr>
          <p:nvPr>
            <p:ph type="subTitle" idx="1"/>
          </p:nvPr>
        </p:nvSpPr>
        <p:spPr>
          <a:xfrm>
            <a:off x="279009" y="5915464"/>
            <a:ext cx="9144000" cy="648053"/>
          </a:xfrm>
        </p:spPr>
        <p:txBody>
          <a:bodyPr/>
          <a:lstStyle/>
          <a:p>
            <a:pPr algn="l"/>
            <a:r>
              <a:rPr lang="en-NZ" b="1" dirty="0">
                <a:solidFill>
                  <a:schemeClr val="bg1"/>
                </a:solidFill>
              </a:rPr>
              <a:t>Presenter(s):</a:t>
            </a:r>
          </a:p>
        </p:txBody>
      </p:sp>
    </p:spTree>
    <p:extLst>
      <p:ext uri="{BB962C8B-B14F-4D97-AF65-F5344CB8AC3E}">
        <p14:creationId xmlns:p14="http://schemas.microsoft.com/office/powerpoint/2010/main" val="263184902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NZ" dirty="0"/>
              <a:t>Recast vs clarification</a:t>
            </a:r>
          </a:p>
        </p:txBody>
      </p:sp>
      <p:graphicFrame>
        <p:nvGraphicFramePr>
          <p:cNvPr id="4" name="Chart 3">
            <a:extLst>
              <a:ext uri="{FF2B5EF4-FFF2-40B4-BE49-F238E27FC236}">
                <a16:creationId xmlns:a16="http://schemas.microsoft.com/office/drawing/2014/main" id="{F8D4CE77-D22D-5851-1210-04C37EE63856}"/>
              </a:ext>
            </a:extLst>
          </p:cNvPr>
          <p:cNvGraphicFramePr>
            <a:graphicFrameLocks/>
          </p:cNvGraphicFramePr>
          <p:nvPr>
            <p:extLst>
              <p:ext uri="{D42A27DB-BD31-4B8C-83A1-F6EECF244321}">
                <p14:modId xmlns:p14="http://schemas.microsoft.com/office/powerpoint/2010/main" val="1937163835"/>
              </p:ext>
            </p:extLst>
          </p:nvPr>
        </p:nvGraphicFramePr>
        <p:xfrm>
          <a:off x="333249" y="2633157"/>
          <a:ext cx="5530521" cy="3651529"/>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Chart 4">
            <a:extLst>
              <a:ext uri="{FF2B5EF4-FFF2-40B4-BE49-F238E27FC236}">
                <a16:creationId xmlns:a16="http://schemas.microsoft.com/office/drawing/2014/main" id="{425BCE23-FD7A-99BB-E2C6-B503329DE68E}"/>
              </a:ext>
            </a:extLst>
          </p:cNvPr>
          <p:cNvGraphicFramePr>
            <a:graphicFrameLocks/>
          </p:cNvGraphicFramePr>
          <p:nvPr>
            <p:extLst>
              <p:ext uri="{D42A27DB-BD31-4B8C-83A1-F6EECF244321}">
                <p14:modId xmlns:p14="http://schemas.microsoft.com/office/powerpoint/2010/main" val="2159596033"/>
              </p:ext>
            </p:extLst>
          </p:nvPr>
        </p:nvGraphicFramePr>
        <p:xfrm>
          <a:off x="6095999" y="2629694"/>
          <a:ext cx="5965371" cy="3651528"/>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66588492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Comparing two teachers teaching at the same English level</a:t>
            </a:r>
            <a:endParaRPr lang="en-NZ" dirty="0">
              <a:latin typeface="Arial" panose="020B0604020202020204" pitchFamily="34" charset="0"/>
              <a:cs typeface="Arial" panose="020B0604020202020204" pitchFamily="34" charset="0"/>
            </a:endParaRPr>
          </a:p>
        </p:txBody>
      </p:sp>
      <p:graphicFrame>
        <p:nvGraphicFramePr>
          <p:cNvPr id="5" name="Chart 4">
            <a:extLst>
              <a:ext uri="{FF2B5EF4-FFF2-40B4-BE49-F238E27FC236}">
                <a16:creationId xmlns:a16="http://schemas.microsoft.com/office/drawing/2014/main" id="{B6937F05-8B4E-2ADC-6761-4633E25437B3}"/>
              </a:ext>
            </a:extLst>
          </p:cNvPr>
          <p:cNvGraphicFramePr>
            <a:graphicFrameLocks/>
          </p:cNvGraphicFramePr>
          <p:nvPr>
            <p:extLst>
              <p:ext uri="{D42A27DB-BD31-4B8C-83A1-F6EECF244321}">
                <p14:modId xmlns:p14="http://schemas.microsoft.com/office/powerpoint/2010/main" val="566429922"/>
              </p:ext>
            </p:extLst>
          </p:nvPr>
        </p:nvGraphicFramePr>
        <p:xfrm>
          <a:off x="150358" y="2812143"/>
          <a:ext cx="5945641" cy="336482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Chart 5">
            <a:extLst>
              <a:ext uri="{FF2B5EF4-FFF2-40B4-BE49-F238E27FC236}">
                <a16:creationId xmlns:a16="http://schemas.microsoft.com/office/drawing/2014/main" id="{49BB7B47-3CF3-E715-FD47-CDDB0E684238}"/>
              </a:ext>
            </a:extLst>
          </p:cNvPr>
          <p:cNvGraphicFramePr>
            <a:graphicFrameLocks/>
          </p:cNvGraphicFramePr>
          <p:nvPr>
            <p:extLst>
              <p:ext uri="{D42A27DB-BD31-4B8C-83A1-F6EECF244321}">
                <p14:modId xmlns:p14="http://schemas.microsoft.com/office/powerpoint/2010/main" val="4206083530"/>
              </p:ext>
            </p:extLst>
          </p:nvPr>
        </p:nvGraphicFramePr>
        <p:xfrm>
          <a:off x="6487887" y="2812143"/>
          <a:ext cx="5553756" cy="33648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13463067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US" dirty="0">
                <a:latin typeface="Arial" panose="020B0604020202020204" pitchFamily="34" charset="0"/>
                <a:cs typeface="Arial" panose="020B0604020202020204" pitchFamily="34" charset="0"/>
              </a:rPr>
              <a:t>Comparing two English levels taught by the same teacher </a:t>
            </a:r>
            <a:endParaRPr lang="en-NZ" dirty="0">
              <a:latin typeface="Arial" panose="020B0604020202020204" pitchFamily="34" charset="0"/>
              <a:cs typeface="Arial" panose="020B0604020202020204" pitchFamily="34" charset="0"/>
            </a:endParaRPr>
          </a:p>
        </p:txBody>
      </p:sp>
      <p:graphicFrame>
        <p:nvGraphicFramePr>
          <p:cNvPr id="2" name="Chart 1">
            <a:extLst>
              <a:ext uri="{FF2B5EF4-FFF2-40B4-BE49-F238E27FC236}">
                <a16:creationId xmlns:a16="http://schemas.microsoft.com/office/drawing/2014/main" id="{16D61442-AADC-7E7A-1DC1-8091F44AF2DC}"/>
              </a:ext>
            </a:extLst>
          </p:cNvPr>
          <p:cNvGraphicFramePr>
            <a:graphicFrameLocks/>
          </p:cNvGraphicFramePr>
          <p:nvPr>
            <p:extLst>
              <p:ext uri="{D42A27DB-BD31-4B8C-83A1-F6EECF244321}">
                <p14:modId xmlns:p14="http://schemas.microsoft.com/office/powerpoint/2010/main" val="3814830462"/>
              </p:ext>
            </p:extLst>
          </p:nvPr>
        </p:nvGraphicFramePr>
        <p:xfrm>
          <a:off x="106815" y="2400979"/>
          <a:ext cx="5858555" cy="3775982"/>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a:extLst>
              <a:ext uri="{FF2B5EF4-FFF2-40B4-BE49-F238E27FC236}">
                <a16:creationId xmlns:a16="http://schemas.microsoft.com/office/drawing/2014/main" id="{80E0E66B-ECF6-08B5-B952-B4432497113C}"/>
              </a:ext>
            </a:extLst>
          </p:cNvPr>
          <p:cNvGraphicFramePr>
            <a:graphicFrameLocks/>
          </p:cNvGraphicFramePr>
          <p:nvPr>
            <p:extLst>
              <p:ext uri="{D42A27DB-BD31-4B8C-83A1-F6EECF244321}">
                <p14:modId xmlns:p14="http://schemas.microsoft.com/office/powerpoint/2010/main" val="40940144"/>
              </p:ext>
            </p:extLst>
          </p:nvPr>
        </p:nvGraphicFramePr>
        <p:xfrm>
          <a:off x="6696755" y="2400979"/>
          <a:ext cx="5388429" cy="3775983"/>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7627396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NZ" dirty="0"/>
              <a:t>Discussion</a:t>
            </a:r>
          </a:p>
          <a:p>
            <a:r>
              <a:rPr lang="en-US" b="1" dirty="0"/>
              <a:t>Recasting: A Common Approach</a:t>
            </a:r>
          </a:p>
          <a:p>
            <a:r>
              <a:rPr lang="en-US" dirty="0"/>
              <a:t>Recasting, the most frequently employed corrective feedback strategy, offers learners immediate opportunities to rectify errors. By subtly reformulating incorrect utterances, teachers provide correct models without disrupting the flow of communication.</a:t>
            </a:r>
          </a:p>
          <a:p>
            <a:endParaRPr lang="en-NZ" dirty="0"/>
          </a:p>
        </p:txBody>
      </p:sp>
    </p:spTree>
    <p:extLst>
      <p:ext uri="{BB962C8B-B14F-4D97-AF65-F5344CB8AC3E}">
        <p14:creationId xmlns:p14="http://schemas.microsoft.com/office/powerpoint/2010/main" val="35560463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NZ" dirty="0"/>
              <a:t>Discussion</a:t>
            </a:r>
          </a:p>
          <a:p>
            <a:r>
              <a:rPr lang="en-US" b="1" dirty="0"/>
              <a:t>Tailoring Feedback to Student Needs</a:t>
            </a:r>
          </a:p>
          <a:p>
            <a:r>
              <a:rPr lang="en-US" dirty="0"/>
              <a:t>Overall, recasting remains a valuable tool for language acquisition. Nevertheless, to optimize learning, teachers should carefully consider the language proficiency of their students when selecting corrective feedback strategies. Adapting the approach to different levels is essential for maximizing the effectiveness of error correction.</a:t>
            </a:r>
          </a:p>
          <a:p>
            <a:endParaRPr lang="en-NZ" dirty="0"/>
          </a:p>
        </p:txBody>
      </p:sp>
    </p:spTree>
    <p:extLst>
      <p:ext uri="{BB962C8B-B14F-4D97-AF65-F5344CB8AC3E}">
        <p14:creationId xmlns:p14="http://schemas.microsoft.com/office/powerpoint/2010/main" val="372793231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NZ" dirty="0"/>
              <a:t>Limitation and Further recommendation</a:t>
            </a:r>
          </a:p>
          <a:p>
            <a:r>
              <a:rPr lang="en-US" b="1" dirty="0"/>
              <a:t>Size of research</a:t>
            </a:r>
          </a:p>
          <a:p>
            <a:r>
              <a:rPr lang="en-US" dirty="0"/>
              <a:t>Conducted in a single language center with a small sample size, the findings’ generalizability is constrained, potentially not representing the wide diversity of EFL educational settings. </a:t>
            </a:r>
          </a:p>
          <a:p>
            <a:endParaRPr lang="en-NZ" dirty="0"/>
          </a:p>
        </p:txBody>
      </p:sp>
    </p:spTree>
    <p:extLst>
      <p:ext uri="{BB962C8B-B14F-4D97-AF65-F5344CB8AC3E}">
        <p14:creationId xmlns:p14="http://schemas.microsoft.com/office/powerpoint/2010/main" val="146477838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NZ" dirty="0"/>
              <a:t>Limitation and Further recommendation</a:t>
            </a:r>
          </a:p>
          <a:p>
            <a:r>
              <a:rPr lang="en-US" b="1" dirty="0"/>
              <a:t>Directions</a:t>
            </a:r>
          </a:p>
          <a:p>
            <a:r>
              <a:rPr lang="en-US" dirty="0"/>
              <a:t>Further investigations could explore the long-term effects of different corrective feedback strategies on language acquisition, incorporate a broader range of learning contexts, and examine learners' perspectives on the feedback process.</a:t>
            </a:r>
            <a:endParaRPr lang="en-NZ" dirty="0"/>
          </a:p>
        </p:txBody>
      </p:sp>
    </p:spTree>
    <p:extLst>
      <p:ext uri="{BB962C8B-B14F-4D97-AF65-F5344CB8AC3E}">
        <p14:creationId xmlns:p14="http://schemas.microsoft.com/office/powerpoint/2010/main" val="37115822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47710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01714BF7-1323-ECE0-80A0-6C76EC41F6D3}"/>
              </a:ext>
            </a:extLst>
          </p:cNvPr>
          <p:cNvSpPr>
            <a:spLocks noGrp="1"/>
          </p:cNvSpPr>
          <p:nvPr>
            <p:ph sz="half" idx="1"/>
          </p:nvPr>
        </p:nvSpPr>
        <p:spPr>
          <a:xfrm>
            <a:off x="838200" y="3128749"/>
            <a:ext cx="5181600" cy="542500"/>
          </a:xfrm>
        </p:spPr>
        <p:txBody>
          <a:bodyPr/>
          <a:lstStyle/>
          <a:p>
            <a:r>
              <a:rPr lang="en-NZ" b="1" dirty="0">
                <a:solidFill>
                  <a:schemeClr val="bg1"/>
                </a:solidFill>
              </a:rPr>
              <a:t>Introduction</a:t>
            </a:r>
          </a:p>
        </p:txBody>
      </p:sp>
      <p:sp>
        <p:nvSpPr>
          <p:cNvPr id="6" name="Content Placeholder 5">
            <a:extLst>
              <a:ext uri="{FF2B5EF4-FFF2-40B4-BE49-F238E27FC236}">
                <a16:creationId xmlns:a16="http://schemas.microsoft.com/office/drawing/2014/main" id="{ADD6AA95-2C44-82F1-7E82-C3728C9218FC}"/>
              </a:ext>
            </a:extLst>
          </p:cNvPr>
          <p:cNvSpPr>
            <a:spLocks noGrp="1"/>
          </p:cNvSpPr>
          <p:nvPr>
            <p:ph sz="half" idx="2"/>
          </p:nvPr>
        </p:nvSpPr>
        <p:spPr>
          <a:xfrm>
            <a:off x="6172200" y="3127043"/>
            <a:ext cx="5181600" cy="544206"/>
          </a:xfrm>
        </p:spPr>
        <p:txBody>
          <a:bodyPr/>
          <a:lstStyle/>
          <a:p>
            <a:r>
              <a:rPr lang="en-NZ" b="1" dirty="0">
                <a:solidFill>
                  <a:schemeClr val="bg1"/>
                </a:solidFill>
              </a:rPr>
              <a:t>Conclusion</a:t>
            </a:r>
          </a:p>
        </p:txBody>
      </p:sp>
      <p:sp>
        <p:nvSpPr>
          <p:cNvPr id="2" name="Content Placeholder 5">
            <a:extLst>
              <a:ext uri="{FF2B5EF4-FFF2-40B4-BE49-F238E27FC236}">
                <a16:creationId xmlns:a16="http://schemas.microsoft.com/office/drawing/2014/main" id="{E972EF1A-8A4C-B70E-03B1-F141412E2F86}"/>
              </a:ext>
            </a:extLst>
          </p:cNvPr>
          <p:cNvSpPr txBox="1">
            <a:spLocks/>
          </p:cNvSpPr>
          <p:nvPr/>
        </p:nvSpPr>
        <p:spPr>
          <a:xfrm>
            <a:off x="5914031" y="3548420"/>
            <a:ext cx="6277969" cy="26561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mj-lt"/>
              <a:buAutoNum type="arabicPeriod"/>
            </a:pPr>
            <a:r>
              <a:rPr lang="en-US" sz="2000" dirty="0">
                <a:solidFill>
                  <a:schemeClr val="bg1"/>
                </a:solidFill>
                <a:latin typeface="Arial" panose="020B0604020202020204" pitchFamily="34" charset="0"/>
                <a:cs typeface="Arial" panose="020B0604020202020204" pitchFamily="34" charset="0"/>
              </a:rPr>
              <a:t>The most commonly used corrective strategy is recasting =&gt; Learners can correct their mistakes immediately.</a:t>
            </a:r>
          </a:p>
          <a:p>
            <a:pPr marL="342900" indent="-342900">
              <a:buFont typeface="+mj-lt"/>
              <a:buAutoNum type="arabicPeriod"/>
            </a:pPr>
            <a:r>
              <a:rPr lang="en-US" sz="2000" dirty="0">
                <a:solidFill>
                  <a:schemeClr val="bg1"/>
                </a:solidFill>
                <a:latin typeface="Arial" panose="020B0604020202020204" pitchFamily="34" charset="0"/>
                <a:cs typeface="Arial" panose="020B0604020202020204" pitchFamily="34" charset="0"/>
              </a:rPr>
              <a:t>Clarification feedback are more impactful in higher-level classes =&gt; teachers need to confirm and evaluate again.</a:t>
            </a:r>
          </a:p>
          <a:p>
            <a:pPr marL="342900" indent="-342900">
              <a:buFont typeface="+mj-lt"/>
              <a:buAutoNum type="arabicPeriod"/>
            </a:pPr>
            <a:r>
              <a:rPr lang="en-US" sz="2000" dirty="0">
                <a:solidFill>
                  <a:schemeClr val="bg1"/>
                </a:solidFill>
                <a:latin typeface="Arial" panose="020B0604020202020204" pitchFamily="34" charset="0"/>
                <a:cs typeface="Arial" panose="020B0604020202020204" pitchFamily="34" charset="0"/>
              </a:rPr>
              <a:t>Overall, recast feedback is still the most effective, but adjustments are still needed for different levels.</a:t>
            </a:r>
            <a:endParaRPr lang="en-NZ" sz="2000" dirty="0">
              <a:solidFill>
                <a:schemeClr val="bg1"/>
              </a:solidFill>
              <a:latin typeface="Arial" panose="020B0604020202020204" pitchFamily="34" charset="0"/>
              <a:cs typeface="Arial" panose="020B0604020202020204" pitchFamily="34" charset="0"/>
            </a:endParaRPr>
          </a:p>
        </p:txBody>
      </p:sp>
      <p:sp>
        <p:nvSpPr>
          <p:cNvPr id="3" name="Content Placeholder 5">
            <a:extLst>
              <a:ext uri="{FF2B5EF4-FFF2-40B4-BE49-F238E27FC236}">
                <a16:creationId xmlns:a16="http://schemas.microsoft.com/office/drawing/2014/main" id="{E9B1FC0B-7F37-4617-614B-03E00F09F58E}"/>
              </a:ext>
            </a:extLst>
          </p:cNvPr>
          <p:cNvSpPr txBox="1">
            <a:spLocks/>
          </p:cNvSpPr>
          <p:nvPr/>
        </p:nvSpPr>
        <p:spPr>
          <a:xfrm>
            <a:off x="290016" y="3548420"/>
            <a:ext cx="5624016" cy="2656196"/>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buFont typeface="+mj-lt"/>
              <a:buAutoNum type="arabicPeriod"/>
            </a:pPr>
            <a:r>
              <a:rPr lang="en-US" sz="2000" dirty="0">
                <a:solidFill>
                  <a:schemeClr val="bg1"/>
                </a:solidFill>
                <a:latin typeface="Arial" panose="020B0604020202020204" pitchFamily="34" charset="0"/>
                <a:cs typeface="Arial" panose="020B0604020202020204" pitchFamily="34" charset="0"/>
              </a:rPr>
              <a:t>Communication in learning a foreign language is significant.</a:t>
            </a:r>
          </a:p>
          <a:p>
            <a:pPr marL="342900" indent="-342900">
              <a:buFont typeface="+mj-lt"/>
              <a:buAutoNum type="arabicPeriod"/>
            </a:pPr>
            <a:r>
              <a:rPr lang="en-US" sz="2000" dirty="0">
                <a:solidFill>
                  <a:schemeClr val="bg1"/>
                </a:solidFill>
                <a:latin typeface="Arial" panose="020B0604020202020204" pitchFamily="34" charset="0"/>
                <a:cs typeface="Arial" panose="020B0604020202020204" pitchFamily="34" charset="0"/>
              </a:rPr>
              <a:t>Teachers correcting students' errors is essential to improving foreign language skills.</a:t>
            </a:r>
          </a:p>
          <a:p>
            <a:pPr marL="342900" indent="-342900">
              <a:buFont typeface="+mj-lt"/>
              <a:buAutoNum type="arabicPeriod"/>
            </a:pPr>
            <a:r>
              <a:rPr lang="en-US" sz="2000" b="1" dirty="0">
                <a:solidFill>
                  <a:schemeClr val="bg1"/>
                </a:solidFill>
                <a:latin typeface="Arial" panose="020B0604020202020204" pitchFamily="34" charset="0"/>
                <a:cs typeface="Arial" panose="020B0604020202020204" pitchFamily="34" charset="0"/>
              </a:rPr>
              <a:t>Aim: </a:t>
            </a:r>
            <a:r>
              <a:rPr lang="en-US" sz="2000" dirty="0">
                <a:solidFill>
                  <a:schemeClr val="bg1"/>
                </a:solidFill>
                <a:latin typeface="Arial" panose="020B0604020202020204" pitchFamily="34" charset="0"/>
                <a:cs typeface="Arial" panose="020B0604020202020204" pitchFamily="34" charset="0"/>
              </a:rPr>
              <a:t>study about the different types of error correction and the ways teachers often correct errors.</a:t>
            </a:r>
            <a:endParaRPr lang="en-NZ" sz="2000"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870626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E564E5F-F974-9235-6BEE-59EB12322F39}"/>
              </a:ext>
            </a:extLst>
          </p:cNvPr>
          <p:cNvSpPr>
            <a:spLocks noGrp="1"/>
          </p:cNvSpPr>
          <p:nvPr>
            <p:ph idx="1"/>
          </p:nvPr>
        </p:nvSpPr>
        <p:spPr>
          <a:xfrm>
            <a:off x="838200" y="1825625"/>
            <a:ext cx="10515600" cy="508142"/>
          </a:xfrm>
        </p:spPr>
        <p:txBody>
          <a:bodyPr/>
          <a:lstStyle/>
          <a:p>
            <a:r>
              <a:rPr lang="en-NZ" dirty="0"/>
              <a:t>Types of oral corrective feedback: </a:t>
            </a:r>
            <a:r>
              <a:rPr lang="en-NZ" dirty="0" err="1"/>
              <a:t>Lyster</a:t>
            </a:r>
            <a:r>
              <a:rPr lang="en-NZ" dirty="0"/>
              <a:t> and </a:t>
            </a:r>
            <a:r>
              <a:rPr lang="en-NZ" dirty="0" err="1"/>
              <a:t>Ranta</a:t>
            </a:r>
            <a:r>
              <a:rPr lang="en-NZ" dirty="0"/>
              <a:t> (1997)</a:t>
            </a:r>
          </a:p>
          <a:p>
            <a:endParaRPr lang="en-NZ" dirty="0"/>
          </a:p>
          <a:p>
            <a:endParaRPr lang="en-NZ" dirty="0"/>
          </a:p>
        </p:txBody>
      </p:sp>
      <p:graphicFrame>
        <p:nvGraphicFramePr>
          <p:cNvPr id="6" name="Table 5">
            <a:extLst>
              <a:ext uri="{FF2B5EF4-FFF2-40B4-BE49-F238E27FC236}">
                <a16:creationId xmlns:a16="http://schemas.microsoft.com/office/drawing/2014/main" id="{CB63EA7D-4022-DFE4-0CE8-2EE9585088BC}"/>
              </a:ext>
            </a:extLst>
          </p:cNvPr>
          <p:cNvGraphicFramePr>
            <a:graphicFrameLocks noGrp="1"/>
          </p:cNvGraphicFramePr>
          <p:nvPr>
            <p:extLst>
              <p:ext uri="{D42A27DB-BD31-4B8C-83A1-F6EECF244321}">
                <p14:modId xmlns:p14="http://schemas.microsoft.com/office/powerpoint/2010/main" val="1844424260"/>
              </p:ext>
            </p:extLst>
          </p:nvPr>
        </p:nvGraphicFramePr>
        <p:xfrm>
          <a:off x="409433" y="2197292"/>
          <a:ext cx="11423175" cy="4580287"/>
        </p:xfrm>
        <a:graphic>
          <a:graphicData uri="http://schemas.openxmlformats.org/drawingml/2006/table">
            <a:tbl>
              <a:tblPr/>
              <a:tblGrid>
                <a:gridCol w="2756848">
                  <a:extLst>
                    <a:ext uri="{9D8B030D-6E8A-4147-A177-3AD203B41FA5}">
                      <a16:colId xmlns:a16="http://schemas.microsoft.com/office/drawing/2014/main" val="4132657887"/>
                    </a:ext>
                  </a:extLst>
                </a:gridCol>
                <a:gridCol w="8666327">
                  <a:extLst>
                    <a:ext uri="{9D8B030D-6E8A-4147-A177-3AD203B41FA5}">
                      <a16:colId xmlns:a16="http://schemas.microsoft.com/office/drawing/2014/main" val="3878338853"/>
                    </a:ext>
                  </a:extLst>
                </a:gridCol>
              </a:tblGrid>
              <a:tr h="426267">
                <a:tc>
                  <a:txBody>
                    <a:bodyPr/>
                    <a:lstStyle/>
                    <a:p>
                      <a:pPr algn="ctr" fontAlgn="ctr"/>
                      <a:r>
                        <a:rPr lang="en-US" sz="1800" b="1" i="0" u="none" strike="noStrike" dirty="0">
                          <a:solidFill>
                            <a:srgbClr val="000000"/>
                          </a:solidFill>
                          <a:effectLst/>
                          <a:latin typeface="Arial" panose="020B0604020202020204" pitchFamily="34" charset="0"/>
                        </a:rPr>
                        <a:t>Type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fontAlgn="ctr"/>
                      <a:r>
                        <a:rPr lang="en-US" sz="1800" b="1" i="0" u="none" strike="noStrike">
                          <a:solidFill>
                            <a:srgbClr val="000000"/>
                          </a:solidFill>
                          <a:effectLst/>
                          <a:latin typeface="Arial" panose="020B0604020202020204" pitchFamily="34" charset="0"/>
                        </a:rPr>
                        <a:t>Definition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05920499"/>
                  </a:ext>
                </a:extLst>
              </a:tr>
              <a:tr h="780574">
                <a:tc>
                  <a:txBody>
                    <a:bodyPr/>
                    <a:lstStyle/>
                    <a:p>
                      <a:pPr algn="l" fontAlgn="ctr"/>
                      <a:r>
                        <a:rPr lang="en-GB" sz="1800" b="1" i="0" u="none" strike="noStrike" dirty="0">
                          <a:solidFill>
                            <a:srgbClr val="231F20"/>
                          </a:solidFill>
                          <a:effectLst/>
                          <a:highlight>
                            <a:srgbClr val="FFFF00"/>
                          </a:highlight>
                          <a:latin typeface="Arial" panose="020B0604020202020204" pitchFamily="34" charset="0"/>
                        </a:rPr>
                        <a:t>Recasts:</a:t>
                      </a:r>
                      <a:r>
                        <a:rPr lang="en-GB" sz="1800" b="0" i="0" u="none" strike="noStrike" dirty="0">
                          <a:solidFill>
                            <a:srgbClr val="231F20"/>
                          </a:solidFill>
                          <a:effectLst/>
                          <a:highlight>
                            <a:srgbClr val="FFFF00"/>
                          </a:highlight>
                          <a:latin typeface="Arial" panose="020B0604020202020204" pitchFamily="34" charset="0"/>
                        </a:rPr>
                        <a:t> </a:t>
                      </a:r>
                      <a:endParaRPr lang="en-GB" sz="1800" b="1" i="0" u="none" strike="noStrike" dirty="0">
                        <a:solidFill>
                          <a:srgbClr val="231F20"/>
                        </a:solidFill>
                        <a:effectLst/>
                        <a:highlight>
                          <a:srgbClr val="FFFF00"/>
                        </a:highligh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dirty="0">
                          <a:solidFill>
                            <a:srgbClr val="231F20"/>
                          </a:solidFill>
                          <a:effectLst/>
                          <a:latin typeface="Arial" panose="020B0604020202020204" pitchFamily="34" charset="0"/>
                        </a:rPr>
                        <a:t>The teacher subtly corrects the student's error by reformulating their entire utterance with the mistake fixed. They might use emphasis or intonation to highlight the change.</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764604355"/>
                  </a:ext>
                </a:extLst>
              </a:tr>
              <a:tr h="569492">
                <a:tc>
                  <a:txBody>
                    <a:bodyPr/>
                    <a:lstStyle/>
                    <a:p>
                      <a:pPr algn="l" fontAlgn="ctr"/>
                      <a:r>
                        <a:rPr lang="en-GB" sz="1800" b="1" i="0" u="none" strike="noStrike" dirty="0">
                          <a:solidFill>
                            <a:srgbClr val="231F20"/>
                          </a:solidFill>
                          <a:effectLst/>
                          <a:highlight>
                            <a:srgbClr val="FFFF00"/>
                          </a:highlight>
                          <a:latin typeface="Arial" panose="020B0604020202020204" pitchFamily="34" charset="0"/>
                        </a:rPr>
                        <a:t>Repetition:</a:t>
                      </a:r>
                      <a:r>
                        <a:rPr lang="en-GB" sz="1800" b="0" i="0" u="none" strike="noStrike" dirty="0">
                          <a:solidFill>
                            <a:srgbClr val="231F20"/>
                          </a:solidFill>
                          <a:effectLst/>
                          <a:highlight>
                            <a:srgbClr val="FFFF00"/>
                          </a:highlight>
                          <a:latin typeface="Arial" panose="020B0604020202020204" pitchFamily="34" charset="0"/>
                        </a:rPr>
                        <a:t> </a:t>
                      </a:r>
                      <a:endParaRPr lang="en-GB" sz="1800" b="1" i="0" u="none" strike="noStrike" dirty="0">
                        <a:solidFill>
                          <a:srgbClr val="231F20"/>
                        </a:solidFill>
                        <a:effectLst/>
                        <a:highlight>
                          <a:srgbClr val="FFFF00"/>
                        </a:highligh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a:solidFill>
                            <a:srgbClr val="231F20"/>
                          </a:solidFill>
                          <a:effectLst/>
                          <a:latin typeface="Arial" panose="020B0604020202020204" pitchFamily="34" charset="0"/>
                        </a:rPr>
                        <a:t>The teacher repeats the student's utterance, emphasizing the incorrect part. This can help the student recognize the error on their own.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19838076"/>
                  </a:ext>
                </a:extLst>
              </a:tr>
              <a:tr h="569492">
                <a:tc>
                  <a:txBody>
                    <a:bodyPr/>
                    <a:lstStyle/>
                    <a:p>
                      <a:pPr algn="l" fontAlgn="ctr"/>
                      <a:r>
                        <a:rPr lang="en-GB" sz="1800" b="1" i="0" u="none" strike="noStrike" dirty="0">
                          <a:solidFill>
                            <a:srgbClr val="231F20"/>
                          </a:solidFill>
                          <a:effectLst/>
                          <a:highlight>
                            <a:srgbClr val="00FF00"/>
                          </a:highlight>
                          <a:latin typeface="Arial" panose="020B0604020202020204" pitchFamily="34" charset="0"/>
                        </a:rPr>
                        <a:t>Explicit Correction:</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dirty="0">
                          <a:solidFill>
                            <a:srgbClr val="231F20"/>
                          </a:solidFill>
                          <a:effectLst/>
                          <a:latin typeface="Arial" panose="020B0604020202020204" pitchFamily="34" charset="0"/>
                        </a:rPr>
                        <a:t>This is a direct approach where the teacher points out the student's mistake and provides the correct form.</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090197931"/>
                  </a:ext>
                </a:extLst>
              </a:tr>
              <a:tr h="780574">
                <a:tc>
                  <a:txBody>
                    <a:bodyPr/>
                    <a:lstStyle/>
                    <a:p>
                      <a:pPr algn="l" fontAlgn="ctr"/>
                      <a:r>
                        <a:rPr lang="en-GB" sz="1800" b="1" i="0" u="none" strike="noStrike" dirty="0">
                          <a:solidFill>
                            <a:srgbClr val="231F20"/>
                          </a:solidFill>
                          <a:effectLst/>
                          <a:highlight>
                            <a:srgbClr val="00FF00"/>
                          </a:highlight>
                          <a:latin typeface="Arial" panose="020B0604020202020204" pitchFamily="34" charset="0"/>
                        </a:rPr>
                        <a:t>Metalinguistic Feedback:</a:t>
                      </a:r>
                      <a:r>
                        <a:rPr lang="en-GB" sz="1800" b="0" i="0" u="none" strike="noStrike" dirty="0">
                          <a:solidFill>
                            <a:srgbClr val="231F20"/>
                          </a:solidFill>
                          <a:effectLst/>
                          <a:highlight>
                            <a:srgbClr val="00FF00"/>
                          </a:highlight>
                          <a:latin typeface="Arial" panose="020B0604020202020204" pitchFamily="34" charset="0"/>
                        </a:rPr>
                        <a:t> </a:t>
                      </a:r>
                      <a:endParaRPr lang="en-GB" sz="1800" b="1" i="0" u="none" strike="noStrike" dirty="0">
                        <a:solidFill>
                          <a:srgbClr val="231F20"/>
                        </a:solidFill>
                        <a:effectLst/>
                        <a:highlight>
                          <a:srgbClr val="00FF00"/>
                        </a:highligh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dirty="0">
                          <a:solidFill>
                            <a:srgbClr val="231F20"/>
                          </a:solidFill>
                          <a:effectLst/>
                          <a:latin typeface="Arial" panose="020B0604020202020204" pitchFamily="34" charset="0"/>
                        </a:rPr>
                        <a:t>This method involves the teacher explaining the grammatical rule or concept behind the student's error. This helps the student understand why their answer was incorrect.</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790009145"/>
                  </a:ext>
                </a:extLst>
              </a:tr>
              <a:tr h="569492">
                <a:tc>
                  <a:txBody>
                    <a:bodyPr/>
                    <a:lstStyle/>
                    <a:p>
                      <a:pPr algn="l" fontAlgn="ctr"/>
                      <a:r>
                        <a:rPr lang="en-GB" sz="1800" b="1" i="0" u="none" strike="noStrike">
                          <a:solidFill>
                            <a:srgbClr val="231F20"/>
                          </a:solidFill>
                          <a:effectLst/>
                          <a:latin typeface="Arial" panose="020B0604020202020204" pitchFamily="34" charset="0"/>
                        </a:rPr>
                        <a:t>Clarification Requests:</a:t>
                      </a:r>
                      <a:r>
                        <a:rPr lang="en-GB" sz="1800" b="0" i="0" u="none" strike="noStrike">
                          <a:solidFill>
                            <a:srgbClr val="231F20"/>
                          </a:solidFill>
                          <a:effectLst/>
                          <a:latin typeface="Arial" panose="020B0604020202020204" pitchFamily="34" charset="0"/>
                        </a:rPr>
                        <a:t> </a:t>
                      </a:r>
                      <a:endParaRPr lang="en-GB" sz="1800" b="1" i="0" u="none" strike="noStrike">
                        <a:solidFill>
                          <a:srgbClr val="231F2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dirty="0">
                          <a:solidFill>
                            <a:srgbClr val="231F20"/>
                          </a:solidFill>
                          <a:effectLst/>
                          <a:latin typeface="Arial" panose="020B0604020202020204" pitchFamily="34" charset="0"/>
                        </a:rPr>
                        <a:t>Instead of directly correcting the error, the teacher asks clarifying questions to prompt the student to identify and fix their mistake themselves.</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06564174"/>
                  </a:ext>
                </a:extLst>
              </a:tr>
              <a:tr h="780574">
                <a:tc>
                  <a:txBody>
                    <a:bodyPr/>
                    <a:lstStyle/>
                    <a:p>
                      <a:pPr algn="l" fontAlgn="ctr"/>
                      <a:r>
                        <a:rPr lang="en-GB" sz="1800" b="1" i="0" u="none" strike="noStrike" dirty="0">
                          <a:solidFill>
                            <a:srgbClr val="231F20"/>
                          </a:solidFill>
                          <a:effectLst/>
                          <a:latin typeface="Arial" panose="020B0604020202020204" pitchFamily="34" charset="0"/>
                        </a:rPr>
                        <a:t>Elicitation:</a:t>
                      </a:r>
                      <a:r>
                        <a:rPr lang="en-GB" sz="1800" b="0" i="0" u="none" strike="noStrike" dirty="0">
                          <a:solidFill>
                            <a:srgbClr val="231F20"/>
                          </a:solidFill>
                          <a:effectLst/>
                          <a:latin typeface="Arial" panose="020B0604020202020204" pitchFamily="34" charset="0"/>
                        </a:rPr>
                        <a:t> </a:t>
                      </a:r>
                      <a:endParaRPr lang="en-GB" sz="1800" b="1" i="0" u="none" strike="noStrike" dirty="0">
                        <a:solidFill>
                          <a:srgbClr val="231F20"/>
                        </a:solidFill>
                        <a:effectLst/>
                        <a:latin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l" fontAlgn="ctr"/>
                      <a:r>
                        <a:rPr lang="en-US" sz="1800" b="0" i="0" u="none" strike="noStrike" dirty="0">
                          <a:solidFill>
                            <a:srgbClr val="231F20"/>
                          </a:solidFill>
                          <a:effectLst/>
                          <a:latin typeface="Arial" panose="020B0604020202020204" pitchFamily="34" charset="0"/>
                        </a:rPr>
                        <a:t>The teacher uses prompts or questions to guide the student towards the correct response. This encourages the student to think critically and arrive at the answer themself.</a:t>
                      </a: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900531834"/>
                  </a:ext>
                </a:extLst>
              </a:tr>
            </a:tbl>
          </a:graphicData>
        </a:graphic>
      </p:graphicFrame>
    </p:spTree>
    <p:extLst>
      <p:ext uri="{BB962C8B-B14F-4D97-AF65-F5344CB8AC3E}">
        <p14:creationId xmlns:p14="http://schemas.microsoft.com/office/powerpoint/2010/main" val="19269454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a:extLst>
              <a:ext uri="{FF2B5EF4-FFF2-40B4-BE49-F238E27FC236}">
                <a16:creationId xmlns:a16="http://schemas.microsoft.com/office/drawing/2014/main" id="{2E564E5F-F974-9235-6BEE-59EB12322F39}"/>
              </a:ext>
            </a:extLst>
          </p:cNvPr>
          <p:cNvSpPr>
            <a:spLocks noGrp="1"/>
          </p:cNvSpPr>
          <p:nvPr>
            <p:ph idx="1"/>
          </p:nvPr>
        </p:nvSpPr>
        <p:spPr>
          <a:xfrm>
            <a:off x="838200" y="1825625"/>
            <a:ext cx="10515600" cy="576381"/>
          </a:xfrm>
        </p:spPr>
        <p:txBody>
          <a:bodyPr/>
          <a:lstStyle/>
          <a:p>
            <a:r>
              <a:rPr lang="en-NZ" dirty="0"/>
              <a:t>Types of oral corrective feedback: </a:t>
            </a:r>
            <a:r>
              <a:rPr lang="en-NZ" dirty="0" err="1"/>
              <a:t>Lyster</a:t>
            </a:r>
            <a:r>
              <a:rPr lang="en-NZ" dirty="0"/>
              <a:t> and </a:t>
            </a:r>
            <a:r>
              <a:rPr lang="en-NZ" dirty="0" err="1"/>
              <a:t>Ranta</a:t>
            </a:r>
            <a:r>
              <a:rPr lang="en-NZ" dirty="0"/>
              <a:t> (1997)</a:t>
            </a:r>
          </a:p>
          <a:p>
            <a:endParaRPr lang="en-NZ" dirty="0"/>
          </a:p>
          <a:p>
            <a:endParaRPr lang="en-NZ" dirty="0"/>
          </a:p>
        </p:txBody>
      </p:sp>
      <p:graphicFrame>
        <p:nvGraphicFramePr>
          <p:cNvPr id="2" name="Table 1">
            <a:extLst>
              <a:ext uri="{FF2B5EF4-FFF2-40B4-BE49-F238E27FC236}">
                <a16:creationId xmlns:a16="http://schemas.microsoft.com/office/drawing/2014/main" id="{2BB73123-9DCD-39CA-3EBB-A0654AAF0903}"/>
              </a:ext>
            </a:extLst>
          </p:cNvPr>
          <p:cNvGraphicFramePr>
            <a:graphicFrameLocks noGrp="1"/>
          </p:cNvGraphicFramePr>
          <p:nvPr>
            <p:extLst>
              <p:ext uri="{D42A27DB-BD31-4B8C-83A1-F6EECF244321}">
                <p14:modId xmlns:p14="http://schemas.microsoft.com/office/powerpoint/2010/main" val="1161493658"/>
              </p:ext>
            </p:extLst>
          </p:nvPr>
        </p:nvGraphicFramePr>
        <p:xfrm>
          <a:off x="292290" y="2354740"/>
          <a:ext cx="11731389" cy="4264426"/>
        </p:xfrm>
        <a:graphic>
          <a:graphicData uri="http://schemas.openxmlformats.org/drawingml/2006/table">
            <a:tbl>
              <a:tblPr/>
              <a:tblGrid>
                <a:gridCol w="3175518">
                  <a:extLst>
                    <a:ext uri="{9D8B030D-6E8A-4147-A177-3AD203B41FA5}">
                      <a16:colId xmlns:a16="http://schemas.microsoft.com/office/drawing/2014/main" val="2597802951"/>
                    </a:ext>
                  </a:extLst>
                </a:gridCol>
                <a:gridCol w="3036849">
                  <a:extLst>
                    <a:ext uri="{9D8B030D-6E8A-4147-A177-3AD203B41FA5}">
                      <a16:colId xmlns:a16="http://schemas.microsoft.com/office/drawing/2014/main" val="3624315174"/>
                    </a:ext>
                  </a:extLst>
                </a:gridCol>
                <a:gridCol w="5519022">
                  <a:extLst>
                    <a:ext uri="{9D8B030D-6E8A-4147-A177-3AD203B41FA5}">
                      <a16:colId xmlns:a16="http://schemas.microsoft.com/office/drawing/2014/main" val="714913111"/>
                    </a:ext>
                  </a:extLst>
                </a:gridCol>
              </a:tblGrid>
              <a:tr h="472984">
                <a:tc>
                  <a:txBody>
                    <a:bodyPr/>
                    <a:lstStyle/>
                    <a:p>
                      <a:pPr algn="ctr" fontAlgn="ctr"/>
                      <a:r>
                        <a:rPr lang="en-US" sz="1800" b="1" i="0" u="none" strike="noStrike">
                          <a:solidFill>
                            <a:srgbClr val="000000"/>
                          </a:solidFill>
                          <a:effectLst/>
                          <a:highlight>
                            <a:srgbClr val="FFFFFF"/>
                          </a:highlight>
                          <a:latin typeface="Arial" panose="020B0604020202020204" pitchFamily="34" charset="0"/>
                        </a:rPr>
                        <a:t>Type</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a:solidFill>
                            <a:srgbClr val="000000"/>
                          </a:solidFill>
                          <a:effectLst/>
                          <a:highlight>
                            <a:srgbClr val="FFFFFF"/>
                          </a:highlight>
                          <a:latin typeface="Aptos Narrow" panose="020B0004020202020204" pitchFamily="34" charset="0"/>
                        </a:rPr>
                        <a:t>Student:</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ctr"/>
                      <a:r>
                        <a:rPr lang="en-US" sz="1800" b="1" i="0" u="none" strike="noStrike">
                          <a:solidFill>
                            <a:srgbClr val="000000"/>
                          </a:solidFill>
                          <a:effectLst/>
                          <a:highlight>
                            <a:srgbClr val="FFFFFF"/>
                          </a:highlight>
                          <a:latin typeface="Aptos Narrow" panose="020B0004020202020204" pitchFamily="34" charset="0"/>
                        </a:rPr>
                        <a:t>Teacher:</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61875275"/>
                  </a:ext>
                </a:extLst>
              </a:tr>
              <a:tr h="631907">
                <a:tc>
                  <a:txBody>
                    <a:bodyPr/>
                    <a:lstStyle/>
                    <a:p>
                      <a:pPr algn="l" fontAlgn="ctr"/>
                      <a:r>
                        <a:rPr lang="en-GB" sz="1800" b="1" i="0" u="none" strike="noStrike">
                          <a:solidFill>
                            <a:srgbClr val="231F20"/>
                          </a:solidFill>
                          <a:effectLst/>
                          <a:highlight>
                            <a:srgbClr val="FFFF00"/>
                          </a:highlight>
                          <a:latin typeface="Arial" panose="020B0604020202020204" pitchFamily="34" charset="0"/>
                        </a:rPr>
                        <a:t>Recasts:</a:t>
                      </a:r>
                      <a:r>
                        <a:rPr lang="en-GB" sz="1800" b="0" i="0" u="none" strike="noStrike">
                          <a:solidFill>
                            <a:srgbClr val="231F20"/>
                          </a:solidFill>
                          <a:effectLst/>
                          <a:highlight>
                            <a:srgbClr val="FFFF00"/>
                          </a:highlight>
                          <a:latin typeface="Arial" panose="020B0604020202020204" pitchFamily="34" charset="0"/>
                        </a:rPr>
                        <a:t> </a:t>
                      </a:r>
                      <a:endParaRPr lang="en-GB" sz="1800" b="1" i="0" u="none" strike="noStrike">
                        <a:solidFill>
                          <a:srgbClr val="231F20"/>
                        </a:solidFill>
                        <a:effectLst/>
                        <a:highlight>
                          <a:srgbClr val="FFFF00"/>
                        </a:highlight>
                        <a:latin typeface="Arial" panose="020B0604020202020204" pitchFamily="34" charset="0"/>
                      </a:endParaRP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rowSpan="6">
                  <a:txBody>
                    <a:bodyPr/>
                    <a:lstStyle/>
                    <a:p>
                      <a:pPr algn="ctr" fontAlgn="ctr"/>
                      <a:r>
                        <a:rPr lang="en-US" sz="1800" b="0" i="0" u="none" strike="noStrike">
                          <a:solidFill>
                            <a:srgbClr val="231F20"/>
                          </a:solidFill>
                          <a:effectLst/>
                          <a:highlight>
                            <a:srgbClr val="FFFFFF"/>
                          </a:highlight>
                          <a:latin typeface="Times New Roman" panose="02020603050405020304" pitchFamily="18" charset="0"/>
                        </a:rPr>
                        <a:t>"I go for a coffee last weekend."</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en-US" sz="1800" b="0" i="0" u="none" strike="noStrike">
                          <a:solidFill>
                            <a:srgbClr val="231F20"/>
                          </a:solidFill>
                          <a:effectLst/>
                          <a:highlight>
                            <a:srgbClr val="FFFFFF"/>
                          </a:highlight>
                          <a:latin typeface="Times New Roman" panose="02020603050405020304" pitchFamily="18" charset="0"/>
                        </a:rPr>
                        <a:t>"I WENT for a coffee last weekend!"</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3135480224"/>
                  </a:ext>
                </a:extLst>
              </a:tr>
              <a:tr h="631907">
                <a:tc>
                  <a:txBody>
                    <a:bodyPr/>
                    <a:lstStyle/>
                    <a:p>
                      <a:pPr algn="l" fontAlgn="ctr"/>
                      <a:r>
                        <a:rPr lang="en-GB" sz="1800" b="1" i="0" u="none" strike="noStrike" dirty="0">
                          <a:solidFill>
                            <a:srgbClr val="231F20"/>
                          </a:solidFill>
                          <a:effectLst/>
                          <a:highlight>
                            <a:srgbClr val="FFFF00"/>
                          </a:highlight>
                          <a:latin typeface="Arial" panose="020B0604020202020204" pitchFamily="34" charset="0"/>
                        </a:rPr>
                        <a:t>Repetition:</a:t>
                      </a:r>
                      <a:r>
                        <a:rPr lang="en-GB" sz="1800" b="0" i="0" u="none" strike="noStrike" dirty="0">
                          <a:solidFill>
                            <a:srgbClr val="231F20"/>
                          </a:solidFill>
                          <a:effectLst/>
                          <a:highlight>
                            <a:srgbClr val="FFFF00"/>
                          </a:highlight>
                          <a:latin typeface="Arial" panose="020B0604020202020204" pitchFamily="34" charset="0"/>
                        </a:rPr>
                        <a:t> </a:t>
                      </a:r>
                      <a:endParaRPr lang="en-GB" sz="1800" b="1" i="0" u="none" strike="noStrike" dirty="0">
                        <a:solidFill>
                          <a:srgbClr val="231F20"/>
                        </a:solidFill>
                        <a:effectLst/>
                        <a:highlight>
                          <a:srgbClr val="FFFF00"/>
                        </a:highlight>
                        <a:latin typeface="Arial" panose="020B0604020202020204" pitchFamily="34" charset="0"/>
                      </a:endParaRP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a:solidFill>
                            <a:srgbClr val="231F20"/>
                          </a:solidFill>
                          <a:effectLst/>
                          <a:highlight>
                            <a:srgbClr val="FFFFFF"/>
                          </a:highlight>
                          <a:latin typeface="Times New Roman" panose="02020603050405020304" pitchFamily="18" charset="0"/>
                        </a:rPr>
                        <a:t>"I GO for a coffee LAST WEEKEND?"</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56764471"/>
                  </a:ext>
                </a:extLst>
              </a:tr>
              <a:tr h="631907">
                <a:tc>
                  <a:txBody>
                    <a:bodyPr/>
                    <a:lstStyle/>
                    <a:p>
                      <a:pPr algn="l" fontAlgn="ctr"/>
                      <a:r>
                        <a:rPr lang="en-GB" sz="1800" b="1" i="0" u="none" strike="noStrike">
                          <a:solidFill>
                            <a:srgbClr val="231F20"/>
                          </a:solidFill>
                          <a:effectLst/>
                          <a:highlight>
                            <a:srgbClr val="00FF00"/>
                          </a:highlight>
                          <a:latin typeface="Arial" panose="020B0604020202020204" pitchFamily="34" charset="0"/>
                        </a:rPr>
                        <a:t>Explicit Correction:</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a:solidFill>
                            <a:srgbClr val="231F20"/>
                          </a:solidFill>
                          <a:effectLst/>
                          <a:highlight>
                            <a:srgbClr val="FFFFFF"/>
                          </a:highlight>
                          <a:latin typeface="Times New Roman" panose="02020603050405020304" pitchFamily="18" charset="0"/>
                        </a:rPr>
                        <a:t>"No, NOT 'GO'. you WENT for a coffee last weekend.”</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569625790"/>
                  </a:ext>
                </a:extLst>
              </a:tr>
              <a:tr h="631907">
                <a:tc>
                  <a:txBody>
                    <a:bodyPr/>
                    <a:lstStyle/>
                    <a:p>
                      <a:pPr algn="l" fontAlgn="ctr"/>
                      <a:r>
                        <a:rPr lang="en-GB" sz="1800" b="1" i="0" u="none" strike="noStrike" dirty="0">
                          <a:solidFill>
                            <a:srgbClr val="231F20"/>
                          </a:solidFill>
                          <a:effectLst/>
                          <a:highlight>
                            <a:srgbClr val="00FF00"/>
                          </a:highlight>
                          <a:latin typeface="Arial" panose="020B0604020202020204" pitchFamily="34" charset="0"/>
                        </a:rPr>
                        <a:t>Metalinguistic Feedback:</a:t>
                      </a:r>
                      <a:r>
                        <a:rPr lang="en-GB" sz="1800" b="0" i="0" u="none" strike="noStrike" dirty="0">
                          <a:solidFill>
                            <a:srgbClr val="231F20"/>
                          </a:solidFill>
                          <a:effectLst/>
                          <a:highlight>
                            <a:srgbClr val="00FF00"/>
                          </a:highlight>
                          <a:latin typeface="Arial" panose="020B0604020202020204" pitchFamily="34" charset="0"/>
                        </a:rPr>
                        <a:t> </a:t>
                      </a:r>
                      <a:endParaRPr lang="en-GB" sz="1800" b="1" i="0" u="none" strike="noStrike" dirty="0">
                        <a:solidFill>
                          <a:srgbClr val="231F20"/>
                        </a:solidFill>
                        <a:effectLst/>
                        <a:highlight>
                          <a:srgbClr val="00FF00"/>
                        </a:highlight>
                        <a:latin typeface="Arial" panose="020B0604020202020204" pitchFamily="34" charset="0"/>
                      </a:endParaRP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a:solidFill>
                            <a:srgbClr val="231F20"/>
                          </a:solidFill>
                          <a:effectLst/>
                          <a:highlight>
                            <a:srgbClr val="FFFFFF"/>
                          </a:highlight>
                          <a:latin typeface="Times New Roman" panose="02020603050405020304" pitchFamily="18" charset="0"/>
                        </a:rPr>
                        <a:t>"'It's in the past, so you need to use the past tense of 'go'."</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967670508"/>
                  </a:ext>
                </a:extLst>
              </a:tr>
              <a:tr h="631907">
                <a:tc>
                  <a:txBody>
                    <a:bodyPr/>
                    <a:lstStyle/>
                    <a:p>
                      <a:pPr algn="l" fontAlgn="ctr"/>
                      <a:r>
                        <a:rPr lang="en-GB" sz="1800" b="1" i="0" u="none" strike="noStrike">
                          <a:solidFill>
                            <a:srgbClr val="231F20"/>
                          </a:solidFill>
                          <a:effectLst/>
                          <a:highlight>
                            <a:srgbClr val="FFFFFF"/>
                          </a:highlight>
                          <a:latin typeface="Arial" panose="020B0604020202020204" pitchFamily="34" charset="0"/>
                        </a:rPr>
                        <a:t>Clarification Requests:</a:t>
                      </a:r>
                      <a:r>
                        <a:rPr lang="en-GB" sz="1800" b="0" i="0" u="none" strike="noStrike">
                          <a:solidFill>
                            <a:srgbClr val="231F20"/>
                          </a:solidFill>
                          <a:effectLst/>
                          <a:highlight>
                            <a:srgbClr val="FFFFFF"/>
                          </a:highlight>
                          <a:latin typeface="Arial" panose="020B0604020202020204" pitchFamily="34" charset="0"/>
                        </a:rPr>
                        <a:t> </a:t>
                      </a:r>
                      <a:endParaRPr lang="en-GB" sz="1800" b="1" i="0" u="none" strike="noStrike">
                        <a:solidFill>
                          <a:srgbClr val="231F20"/>
                        </a:solidFill>
                        <a:effectLst/>
                        <a:highlight>
                          <a:srgbClr val="FFFFFF"/>
                        </a:highlight>
                        <a:latin typeface="Arial" panose="020B0604020202020204" pitchFamily="34" charset="0"/>
                      </a:endParaRP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GB" sz="1800" b="0" i="0" u="none" strike="noStrike">
                          <a:solidFill>
                            <a:srgbClr val="231F20"/>
                          </a:solidFill>
                          <a:effectLst/>
                          <a:highlight>
                            <a:srgbClr val="FFFFFF"/>
                          </a:highlight>
                          <a:latin typeface="Times New Roman" panose="02020603050405020304" pitchFamily="18" charset="0"/>
                        </a:rPr>
                        <a:t>"You WHAT? last weekend?</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223888868"/>
                  </a:ext>
                </a:extLst>
              </a:tr>
              <a:tr h="631907">
                <a:tc>
                  <a:txBody>
                    <a:bodyPr/>
                    <a:lstStyle/>
                    <a:p>
                      <a:pPr algn="l" fontAlgn="ctr"/>
                      <a:r>
                        <a:rPr lang="en-GB" sz="1800" b="1" i="0" u="none" strike="noStrike">
                          <a:solidFill>
                            <a:srgbClr val="231F20"/>
                          </a:solidFill>
                          <a:effectLst/>
                          <a:highlight>
                            <a:srgbClr val="FFFFFF"/>
                          </a:highlight>
                          <a:latin typeface="Arial" panose="020B0604020202020204" pitchFamily="34" charset="0"/>
                        </a:rPr>
                        <a:t>Elicitation:</a:t>
                      </a:r>
                      <a:r>
                        <a:rPr lang="en-GB" sz="1800" b="0" i="0" u="none" strike="noStrike">
                          <a:solidFill>
                            <a:srgbClr val="231F20"/>
                          </a:solidFill>
                          <a:effectLst/>
                          <a:highlight>
                            <a:srgbClr val="FFFFFF"/>
                          </a:highlight>
                          <a:latin typeface="Arial" panose="020B0604020202020204" pitchFamily="34" charset="0"/>
                        </a:rPr>
                        <a:t> </a:t>
                      </a:r>
                      <a:endParaRPr lang="en-GB" sz="1800" b="1" i="0" u="none" strike="noStrike">
                        <a:solidFill>
                          <a:srgbClr val="231F20"/>
                        </a:solidFill>
                        <a:effectLst/>
                        <a:highlight>
                          <a:srgbClr val="FFFFFF"/>
                        </a:highlight>
                        <a:latin typeface="Arial" panose="020B0604020202020204" pitchFamily="34" charset="0"/>
                      </a:endParaRP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en-US"/>
                    </a:p>
                  </a:txBody>
                  <a:tcPr/>
                </a:tc>
                <a:tc>
                  <a:txBody>
                    <a:bodyPr/>
                    <a:lstStyle/>
                    <a:p>
                      <a:pPr algn="l" fontAlgn="ctr"/>
                      <a:r>
                        <a:rPr lang="en-US" sz="1800" b="0" i="0" u="none" strike="noStrike" dirty="0">
                          <a:solidFill>
                            <a:srgbClr val="231F20"/>
                          </a:solidFill>
                          <a:effectLst/>
                          <a:highlight>
                            <a:srgbClr val="FFFFFF"/>
                          </a:highlight>
                          <a:latin typeface="Times New Roman" panose="02020603050405020304" pitchFamily="18" charset="0"/>
                        </a:rPr>
                        <a:t>"So, if it's LAST WEEKEND, you…?"</a:t>
                      </a:r>
                    </a:p>
                  </a:txBody>
                  <a:tcPr marL="9322" marR="9322" marT="932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615641314"/>
                  </a:ext>
                </a:extLst>
              </a:tr>
            </a:tbl>
          </a:graphicData>
        </a:graphic>
      </p:graphicFrame>
    </p:spTree>
    <p:extLst>
      <p:ext uri="{BB962C8B-B14F-4D97-AF65-F5344CB8AC3E}">
        <p14:creationId xmlns:p14="http://schemas.microsoft.com/office/powerpoint/2010/main" val="1306136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070B6-7762-FC43-86D4-1E509FCEA736}"/>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A91A1A48-4D41-81DA-2391-A39F229CF696}"/>
              </a:ext>
            </a:extLst>
          </p:cNvPr>
          <p:cNvSpPr>
            <a:spLocks noGrp="1"/>
          </p:cNvSpPr>
          <p:nvPr>
            <p:ph idx="1"/>
          </p:nvPr>
        </p:nvSpPr>
        <p:spPr>
          <a:xfrm>
            <a:off x="838200" y="1825625"/>
            <a:ext cx="10515600" cy="641804"/>
          </a:xfrm>
        </p:spPr>
        <p:txBody>
          <a:bodyPr/>
          <a:lstStyle/>
          <a:p>
            <a:r>
              <a:rPr lang="en-US" dirty="0"/>
              <a:t>No-uptake, need-repair and repair</a:t>
            </a:r>
          </a:p>
        </p:txBody>
      </p:sp>
      <p:graphicFrame>
        <p:nvGraphicFramePr>
          <p:cNvPr id="4" name="Table 3">
            <a:extLst>
              <a:ext uri="{FF2B5EF4-FFF2-40B4-BE49-F238E27FC236}">
                <a16:creationId xmlns:a16="http://schemas.microsoft.com/office/drawing/2014/main" id="{C0E320AC-7683-AFB1-D204-63482F6DB661}"/>
              </a:ext>
            </a:extLst>
          </p:cNvPr>
          <p:cNvGraphicFramePr>
            <a:graphicFrameLocks noGrp="1"/>
          </p:cNvGraphicFramePr>
          <p:nvPr>
            <p:extLst>
              <p:ext uri="{D42A27DB-BD31-4B8C-83A1-F6EECF244321}">
                <p14:modId xmlns:p14="http://schemas.microsoft.com/office/powerpoint/2010/main" val="501567489"/>
              </p:ext>
            </p:extLst>
          </p:nvPr>
        </p:nvGraphicFramePr>
        <p:xfrm>
          <a:off x="348342" y="2467429"/>
          <a:ext cx="11625943" cy="3513062"/>
        </p:xfrm>
        <a:graphic>
          <a:graphicData uri="http://schemas.openxmlformats.org/drawingml/2006/table">
            <a:tbl>
              <a:tblPr/>
              <a:tblGrid>
                <a:gridCol w="1390381">
                  <a:extLst>
                    <a:ext uri="{9D8B030D-6E8A-4147-A177-3AD203B41FA5}">
                      <a16:colId xmlns:a16="http://schemas.microsoft.com/office/drawing/2014/main" val="1898089782"/>
                    </a:ext>
                  </a:extLst>
                </a:gridCol>
                <a:gridCol w="3108100">
                  <a:extLst>
                    <a:ext uri="{9D8B030D-6E8A-4147-A177-3AD203B41FA5}">
                      <a16:colId xmlns:a16="http://schemas.microsoft.com/office/drawing/2014/main" val="2884438643"/>
                    </a:ext>
                  </a:extLst>
                </a:gridCol>
                <a:gridCol w="3563731">
                  <a:extLst>
                    <a:ext uri="{9D8B030D-6E8A-4147-A177-3AD203B41FA5}">
                      <a16:colId xmlns:a16="http://schemas.microsoft.com/office/drawing/2014/main" val="3771957303"/>
                    </a:ext>
                  </a:extLst>
                </a:gridCol>
                <a:gridCol w="3563731">
                  <a:extLst>
                    <a:ext uri="{9D8B030D-6E8A-4147-A177-3AD203B41FA5}">
                      <a16:colId xmlns:a16="http://schemas.microsoft.com/office/drawing/2014/main" val="521868086"/>
                    </a:ext>
                  </a:extLst>
                </a:gridCol>
              </a:tblGrid>
              <a:tr h="321198">
                <a:tc>
                  <a:txBody>
                    <a:bodyPr/>
                    <a:lstStyle/>
                    <a:p>
                      <a:pPr algn="l" fontAlgn="b"/>
                      <a:r>
                        <a:rPr lang="en-US" sz="1800" b="0" i="0" u="none" strike="noStrike">
                          <a:solidFill>
                            <a:srgbClr val="000000"/>
                          </a:solidFill>
                          <a:effectLst/>
                          <a:latin typeface="Arial" panose="020B0604020202020204" pitchFamily="34" charset="0"/>
                        </a:rPr>
                        <a:t> </a:t>
                      </a:r>
                    </a:p>
                  </a:txBody>
                  <a:tcPr marL="7554" marR="7554" marT="755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800" b="1" i="0" u="none" strike="noStrike" dirty="0">
                          <a:solidFill>
                            <a:srgbClr val="000000"/>
                          </a:solidFill>
                          <a:effectLst/>
                          <a:latin typeface="Arial" panose="020B0604020202020204" pitchFamily="34" charset="0"/>
                        </a:rPr>
                        <a:t>No uptake</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800" b="1" i="0" u="none" strike="noStrike">
                          <a:solidFill>
                            <a:srgbClr val="000000"/>
                          </a:solidFill>
                          <a:effectLst/>
                          <a:latin typeface="Arial" panose="020B0604020202020204" pitchFamily="34" charset="0"/>
                        </a:rPr>
                        <a:t>Need repair</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800" b="1" i="0" u="none" strike="noStrike">
                          <a:solidFill>
                            <a:srgbClr val="000000"/>
                          </a:solidFill>
                          <a:effectLst/>
                          <a:latin typeface="Arial" panose="020B0604020202020204" pitchFamily="34" charset="0"/>
                        </a:rPr>
                        <a:t>Repair</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877424366"/>
                  </a:ext>
                </a:extLst>
              </a:tr>
              <a:tr h="1927189">
                <a:tc>
                  <a:txBody>
                    <a:bodyPr/>
                    <a:lstStyle/>
                    <a:p>
                      <a:pPr algn="ctr" fontAlgn="ctr"/>
                      <a:r>
                        <a:rPr lang="en-US" sz="1800" b="1" i="0" u="none" strike="noStrike">
                          <a:solidFill>
                            <a:srgbClr val="000000"/>
                          </a:solidFill>
                          <a:effectLst/>
                          <a:latin typeface="Arial" panose="020B0604020202020204" pitchFamily="34" charset="0"/>
                        </a:rPr>
                        <a:t>Definition</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800" b="0" i="0" u="none" strike="noStrike">
                          <a:solidFill>
                            <a:srgbClr val="000000"/>
                          </a:solidFill>
                          <a:effectLst/>
                          <a:latin typeface="Arial" panose="020B0604020202020204" pitchFamily="34" charset="0"/>
                        </a:rPr>
                        <a:t>This occurs when a student does not respond to a teacher's corrective feedback. The student may not have understood the correction, or they might have simply ignored it.</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800" b="0" i="0" u="none" strike="noStrike">
                          <a:solidFill>
                            <a:srgbClr val="000000"/>
                          </a:solidFill>
                          <a:effectLst/>
                          <a:latin typeface="Arial" panose="020B0604020202020204" pitchFamily="34" charset="0"/>
                        </a:rPr>
                        <a:t>This happens when a student partially corrects their error but still needs further guidance. Their response indicates some understanding of the error but not a complete correction.</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ctr"/>
                      <a:r>
                        <a:rPr lang="en-US" sz="1800" b="0" i="0" u="none" strike="noStrike" dirty="0">
                          <a:solidFill>
                            <a:srgbClr val="000000"/>
                          </a:solidFill>
                          <a:effectLst/>
                          <a:latin typeface="Arial" panose="020B0604020202020204" pitchFamily="34" charset="0"/>
                        </a:rPr>
                        <a:t>This is the desired outcome of corrective feedback. The student successfully corrects their error after receiving feedback from the teacher.</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3485993868"/>
                  </a:ext>
                </a:extLst>
              </a:tr>
              <a:tr h="621674">
                <a:tc>
                  <a:txBody>
                    <a:bodyPr/>
                    <a:lstStyle/>
                    <a:p>
                      <a:pPr algn="ctr" fontAlgn="ctr"/>
                      <a:r>
                        <a:rPr lang="en-US" sz="1800" b="1" i="0" u="none" strike="noStrike">
                          <a:solidFill>
                            <a:srgbClr val="000000"/>
                          </a:solidFill>
                          <a:effectLst/>
                          <a:latin typeface="Arial" panose="020B0604020202020204" pitchFamily="34" charset="0"/>
                        </a:rPr>
                        <a:t>Teacher:</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gridSpan="3">
                  <a:txBody>
                    <a:bodyPr/>
                    <a:lstStyle/>
                    <a:p>
                      <a:pPr algn="ctr" fontAlgn="ctr"/>
                      <a:r>
                        <a:rPr lang="en-US" sz="1800" b="0" i="0" u="none" strike="noStrike">
                          <a:solidFill>
                            <a:srgbClr val="000000"/>
                          </a:solidFill>
                          <a:effectLst/>
                          <a:latin typeface="Arial" panose="020B0604020202020204" pitchFamily="34" charset="0"/>
                        </a:rPr>
                        <a:t> "You should say 'I went to the store, yesterday' not 'I go to the store.'"</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hMerge="1">
                  <a:txBody>
                    <a:bodyPr/>
                    <a:lstStyle/>
                    <a:p>
                      <a:endParaRPr lang="en-US"/>
                    </a:p>
                  </a:txBody>
                  <a:tcPr/>
                </a:tc>
                <a:tc hMerge="1">
                  <a:txBody>
                    <a:bodyPr/>
                    <a:lstStyle/>
                    <a:p>
                      <a:endParaRPr lang="en-US"/>
                    </a:p>
                  </a:txBody>
                  <a:tcPr>
                    <a:lnL w="6350" cap="flat" cmpd="sng" algn="ctr">
                      <a:solidFill>
                        <a:srgbClr val="000000"/>
                      </a:solidFill>
                      <a:prstDash val="solid"/>
                      <a:round/>
                      <a:headEnd type="none" w="med" len="med"/>
                      <a:tailEnd type="none" w="med" len="med"/>
                    </a:lnL>
                    <a:lnT w="6350" cap="flat" cmpd="sng" algn="ctr">
                      <a:solidFill>
                        <a:srgbClr val="000000"/>
                      </a:solidFill>
                      <a:prstDash val="solid"/>
                      <a:round/>
                      <a:headEnd type="none" w="med" len="med"/>
                      <a:tailEnd type="none" w="med" len="med"/>
                    </a:lnT>
                  </a:tcPr>
                </a:tc>
                <a:extLst>
                  <a:ext uri="{0D108BD9-81ED-4DB2-BD59-A6C34878D82A}">
                    <a16:rowId xmlns:a16="http://schemas.microsoft.com/office/drawing/2014/main" val="3112532930"/>
                  </a:ext>
                </a:extLst>
              </a:tr>
              <a:tr h="642396">
                <a:tc>
                  <a:txBody>
                    <a:bodyPr/>
                    <a:lstStyle/>
                    <a:p>
                      <a:pPr algn="ctr" fontAlgn="ctr"/>
                      <a:r>
                        <a:rPr lang="en-US" sz="1800" b="1" i="0" u="none" strike="noStrike">
                          <a:solidFill>
                            <a:srgbClr val="000000"/>
                          </a:solidFill>
                          <a:effectLst/>
                          <a:latin typeface="Arial" panose="020B0604020202020204" pitchFamily="34" charset="0"/>
                        </a:rPr>
                        <a:t>Student:</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800" b="0" i="0" u="none" strike="noStrike">
                          <a:solidFill>
                            <a:srgbClr val="000000"/>
                          </a:solidFill>
                          <a:effectLst/>
                          <a:latin typeface="Arial" panose="020B0604020202020204" pitchFamily="34" charset="0"/>
                        </a:rPr>
                        <a:t>(continues speaking without correcting the error)</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800" b="0" i="0" u="none" strike="noStrike" dirty="0">
                          <a:solidFill>
                            <a:srgbClr val="000000"/>
                          </a:solidFill>
                          <a:effectLst/>
                          <a:latin typeface="Arial" panose="020B0604020202020204" pitchFamily="34" charset="0"/>
                        </a:rPr>
                        <a:t>"Oh, I go..."</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ctr" fontAlgn="ctr"/>
                      <a:r>
                        <a:rPr lang="en-US" sz="1800" b="0" i="0" u="none" strike="noStrike" dirty="0">
                          <a:solidFill>
                            <a:srgbClr val="000000"/>
                          </a:solidFill>
                          <a:effectLst/>
                          <a:latin typeface="Arial" panose="020B0604020202020204" pitchFamily="34" charset="0"/>
                        </a:rPr>
                        <a:t>"Oh, I went to the store."</a:t>
                      </a:r>
                    </a:p>
                  </a:txBody>
                  <a:tcPr marL="7554" marR="7554" marT="7554"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B w="6350" cap="flat" cmpd="sng" algn="ctr">
                      <a:solidFill>
                        <a:srgbClr val="000000"/>
                      </a:solidFill>
                      <a:prstDash val="solid"/>
                      <a:round/>
                      <a:headEnd type="none" w="med" len="med"/>
                      <a:tailEnd type="none" w="med" len="med"/>
                    </a:lnB>
                    <a:noFill/>
                  </a:tcPr>
                </a:tc>
                <a:extLst>
                  <a:ext uri="{0D108BD9-81ED-4DB2-BD59-A6C34878D82A}">
                    <a16:rowId xmlns:a16="http://schemas.microsoft.com/office/drawing/2014/main" val="2121939470"/>
                  </a:ext>
                </a:extLst>
              </a:tr>
            </a:tbl>
          </a:graphicData>
        </a:graphic>
      </p:graphicFrame>
    </p:spTree>
    <p:extLst>
      <p:ext uri="{BB962C8B-B14F-4D97-AF65-F5344CB8AC3E}">
        <p14:creationId xmlns:p14="http://schemas.microsoft.com/office/powerpoint/2010/main" val="34036103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DD319-85AD-A4B4-4758-D04C8BA3D60B}"/>
              </a:ext>
            </a:extLst>
          </p:cNvPr>
          <p:cNvSpPr>
            <a:spLocks noGrp="1"/>
          </p:cNvSpPr>
          <p:nvPr>
            <p:ph idx="1"/>
          </p:nvPr>
        </p:nvSpPr>
        <p:spPr>
          <a:xfrm>
            <a:off x="838200" y="1596787"/>
            <a:ext cx="10515600" cy="5090615"/>
          </a:xfrm>
        </p:spPr>
        <p:txBody>
          <a:bodyPr>
            <a:normAutofit/>
          </a:bodyPr>
          <a:lstStyle/>
          <a:p>
            <a:r>
              <a:rPr lang="en-NZ" dirty="0"/>
              <a:t>Methodology</a:t>
            </a:r>
          </a:p>
          <a:p>
            <a:r>
              <a:rPr lang="en-NZ" dirty="0"/>
              <a:t>Setting and participants: three classes, two teachers, two levels</a:t>
            </a:r>
          </a:p>
          <a:p>
            <a:endParaRPr lang="en-NZ" dirty="0"/>
          </a:p>
          <a:p>
            <a:endParaRPr lang="en-NZ" dirty="0"/>
          </a:p>
          <a:p>
            <a:endParaRPr lang="en-NZ" dirty="0"/>
          </a:p>
          <a:p>
            <a:endParaRPr lang="en-NZ" dirty="0"/>
          </a:p>
          <a:p>
            <a:endParaRPr lang="en-NZ" dirty="0"/>
          </a:p>
          <a:p>
            <a:endParaRPr lang="en-NZ" dirty="0"/>
          </a:p>
          <a:p>
            <a:endParaRPr lang="en-NZ" sz="600" dirty="0"/>
          </a:p>
          <a:p>
            <a:r>
              <a:rPr lang="en-NZ" dirty="0"/>
              <a:t>Instrument: observation checklist</a:t>
            </a:r>
          </a:p>
        </p:txBody>
      </p:sp>
      <p:grpSp>
        <p:nvGrpSpPr>
          <p:cNvPr id="12" name="Group 11">
            <a:extLst>
              <a:ext uri="{FF2B5EF4-FFF2-40B4-BE49-F238E27FC236}">
                <a16:creationId xmlns:a16="http://schemas.microsoft.com/office/drawing/2014/main" id="{62DD9F6D-318E-B8F0-3789-D1B8FFB3FDB4}"/>
              </a:ext>
            </a:extLst>
          </p:cNvPr>
          <p:cNvGrpSpPr/>
          <p:nvPr/>
        </p:nvGrpSpPr>
        <p:grpSpPr>
          <a:xfrm>
            <a:off x="3380807" y="2564223"/>
            <a:ext cx="4575838" cy="3155742"/>
            <a:chOff x="2944078" y="2310882"/>
            <a:chExt cx="5476468" cy="3776864"/>
          </a:xfrm>
        </p:grpSpPr>
        <p:grpSp>
          <p:nvGrpSpPr>
            <p:cNvPr id="8" name="Group 7">
              <a:extLst>
                <a:ext uri="{FF2B5EF4-FFF2-40B4-BE49-F238E27FC236}">
                  <a16:creationId xmlns:a16="http://schemas.microsoft.com/office/drawing/2014/main" id="{A3E8005A-AC22-7B5F-62AD-40E0D30E7BE1}"/>
                </a:ext>
              </a:extLst>
            </p:cNvPr>
            <p:cNvGrpSpPr/>
            <p:nvPr/>
          </p:nvGrpSpPr>
          <p:grpSpPr>
            <a:xfrm>
              <a:off x="2944078" y="3422312"/>
              <a:ext cx="5306276" cy="1658067"/>
              <a:chOff x="2944078" y="3422312"/>
              <a:chExt cx="5306276" cy="1658067"/>
            </a:xfrm>
          </p:grpSpPr>
          <p:sp>
            <p:nvSpPr>
              <p:cNvPr id="4" name="Oval 3">
                <a:extLst>
                  <a:ext uri="{FF2B5EF4-FFF2-40B4-BE49-F238E27FC236}">
                    <a16:creationId xmlns:a16="http://schemas.microsoft.com/office/drawing/2014/main" id="{463B9ABD-D829-6C3F-4CAD-031E9D3EB04E}"/>
                  </a:ext>
                </a:extLst>
              </p:cNvPr>
              <p:cNvSpPr/>
              <p:nvPr/>
            </p:nvSpPr>
            <p:spPr>
              <a:xfrm>
                <a:off x="4827469" y="3422312"/>
                <a:ext cx="1651379" cy="165137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VSTEP</a:t>
                </a:r>
              </a:p>
            </p:txBody>
          </p:sp>
          <p:sp>
            <p:nvSpPr>
              <p:cNvPr id="5" name="Oval 4">
                <a:extLst>
                  <a:ext uri="{FF2B5EF4-FFF2-40B4-BE49-F238E27FC236}">
                    <a16:creationId xmlns:a16="http://schemas.microsoft.com/office/drawing/2014/main" id="{01B9B3A2-09C8-8F76-3B7F-1D25DED53CFB}"/>
                  </a:ext>
                </a:extLst>
              </p:cNvPr>
              <p:cNvSpPr/>
              <p:nvPr/>
            </p:nvSpPr>
            <p:spPr>
              <a:xfrm>
                <a:off x="6598975" y="3422312"/>
                <a:ext cx="1651379" cy="165137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IELTS</a:t>
                </a:r>
              </a:p>
            </p:txBody>
          </p:sp>
          <p:sp>
            <p:nvSpPr>
              <p:cNvPr id="6" name="Oval 5">
                <a:extLst>
                  <a:ext uri="{FF2B5EF4-FFF2-40B4-BE49-F238E27FC236}">
                    <a16:creationId xmlns:a16="http://schemas.microsoft.com/office/drawing/2014/main" id="{341677D5-149D-B75D-5612-FE21324396CD}"/>
                  </a:ext>
                </a:extLst>
              </p:cNvPr>
              <p:cNvSpPr/>
              <p:nvPr/>
            </p:nvSpPr>
            <p:spPr>
              <a:xfrm>
                <a:off x="2944078" y="3429000"/>
                <a:ext cx="1651379" cy="1651379"/>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VSTEP</a:t>
                </a:r>
              </a:p>
            </p:txBody>
          </p:sp>
        </p:grpSp>
        <p:sp>
          <p:nvSpPr>
            <p:cNvPr id="7" name="Right Brace 6">
              <a:extLst>
                <a:ext uri="{FF2B5EF4-FFF2-40B4-BE49-F238E27FC236}">
                  <a16:creationId xmlns:a16="http://schemas.microsoft.com/office/drawing/2014/main" id="{E20D0595-E69A-50E6-1910-47BCCB235330}"/>
                </a:ext>
              </a:extLst>
            </p:cNvPr>
            <p:cNvSpPr/>
            <p:nvPr/>
          </p:nvSpPr>
          <p:spPr>
            <a:xfrm rot="5400000">
              <a:off x="6516805" y="4592474"/>
              <a:ext cx="423081" cy="182879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9" name="Right Brace 8">
              <a:extLst>
                <a:ext uri="{FF2B5EF4-FFF2-40B4-BE49-F238E27FC236}">
                  <a16:creationId xmlns:a16="http://schemas.microsoft.com/office/drawing/2014/main" id="{973BB39C-080A-37C4-1B3F-B0713590757E}"/>
                </a:ext>
              </a:extLst>
            </p:cNvPr>
            <p:cNvSpPr/>
            <p:nvPr/>
          </p:nvSpPr>
          <p:spPr>
            <a:xfrm rot="16200000">
              <a:off x="4472626" y="2088176"/>
              <a:ext cx="423081" cy="1828799"/>
            </a:xfrm>
            <a:prstGeom prst="rightBrace">
              <a:avLst/>
            </a:prstGeom>
          </p:spPr>
          <p:style>
            <a:lnRef idx="2">
              <a:schemeClr val="accent1"/>
            </a:lnRef>
            <a:fillRef idx="0">
              <a:schemeClr val="accent1"/>
            </a:fillRef>
            <a:effectRef idx="1">
              <a:schemeClr val="accent1"/>
            </a:effectRef>
            <a:fontRef idx="minor">
              <a:schemeClr val="tx1"/>
            </a:fontRef>
          </p:style>
          <p:txBody>
            <a:bodyPr rtlCol="0" anchor="ctr"/>
            <a:lstStyle/>
            <a:p>
              <a:pPr algn="ctr"/>
              <a:endParaRPr lang="en-US"/>
            </a:p>
          </p:txBody>
        </p:sp>
        <p:sp>
          <p:nvSpPr>
            <p:cNvPr id="10" name="TextBox 9">
              <a:extLst>
                <a:ext uri="{FF2B5EF4-FFF2-40B4-BE49-F238E27FC236}">
                  <a16:creationId xmlns:a16="http://schemas.microsoft.com/office/drawing/2014/main" id="{53549807-BA53-A5C7-5B6C-97A92303A9D6}"/>
                </a:ext>
              </a:extLst>
            </p:cNvPr>
            <p:cNvSpPr txBox="1"/>
            <p:nvPr/>
          </p:nvSpPr>
          <p:spPr>
            <a:xfrm>
              <a:off x="5295331" y="5718414"/>
              <a:ext cx="3125215" cy="369332"/>
            </a:xfrm>
            <a:prstGeom prst="rect">
              <a:avLst/>
            </a:prstGeom>
            <a:noFill/>
          </p:spPr>
          <p:txBody>
            <a:bodyPr wrap="none" rtlCol="0">
              <a:spAutoFit/>
            </a:bodyPr>
            <a:lstStyle/>
            <a:p>
              <a:r>
                <a:rPr lang="en-US" dirty="0"/>
                <a:t>Same teacher, different levels</a:t>
              </a:r>
            </a:p>
          </p:txBody>
        </p:sp>
        <p:sp>
          <p:nvSpPr>
            <p:cNvPr id="11" name="TextBox 10">
              <a:extLst>
                <a:ext uri="{FF2B5EF4-FFF2-40B4-BE49-F238E27FC236}">
                  <a16:creationId xmlns:a16="http://schemas.microsoft.com/office/drawing/2014/main" id="{EDB6E93D-95D9-FFB0-1E04-03AAC8C88EC8}"/>
                </a:ext>
              </a:extLst>
            </p:cNvPr>
            <p:cNvSpPr txBox="1"/>
            <p:nvPr/>
          </p:nvSpPr>
          <p:spPr>
            <a:xfrm>
              <a:off x="3121558" y="2310882"/>
              <a:ext cx="3250505" cy="369332"/>
            </a:xfrm>
            <a:prstGeom prst="rect">
              <a:avLst/>
            </a:prstGeom>
            <a:noFill/>
          </p:spPr>
          <p:txBody>
            <a:bodyPr wrap="none" rtlCol="0">
              <a:spAutoFit/>
            </a:bodyPr>
            <a:lstStyle/>
            <a:p>
              <a:r>
                <a:rPr lang="en-US" dirty="0"/>
                <a:t>Same level, different teachers</a:t>
              </a:r>
            </a:p>
          </p:txBody>
        </p:sp>
      </p:grpSp>
    </p:spTree>
    <p:extLst>
      <p:ext uri="{BB962C8B-B14F-4D97-AF65-F5344CB8AC3E}">
        <p14:creationId xmlns:p14="http://schemas.microsoft.com/office/powerpoint/2010/main" val="624384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BF24A227-475A-2B88-3ECE-54B06753561F}"/>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0" y="1"/>
            <a:ext cx="12192000" cy="6858000"/>
          </a:xfrm>
          <a:prstGeom prst="rect">
            <a:avLst/>
          </a:prstGeom>
          <a:noFill/>
          <a:ln>
            <a:solidFill>
              <a:schemeClr val="tx1"/>
            </a:solidFill>
          </a:ln>
        </p:spPr>
      </p:pic>
    </p:spTree>
    <p:extLst>
      <p:ext uri="{BB962C8B-B14F-4D97-AF65-F5344CB8AC3E}">
        <p14:creationId xmlns:p14="http://schemas.microsoft.com/office/powerpoint/2010/main" val="198632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93DD319-85AD-A4B4-4758-D04C8BA3D60B}"/>
              </a:ext>
            </a:extLst>
          </p:cNvPr>
          <p:cNvSpPr>
            <a:spLocks noGrp="1"/>
          </p:cNvSpPr>
          <p:nvPr>
            <p:ph idx="1"/>
          </p:nvPr>
        </p:nvSpPr>
        <p:spPr/>
        <p:txBody>
          <a:bodyPr/>
          <a:lstStyle/>
          <a:p>
            <a:r>
              <a:rPr lang="en-NZ" dirty="0"/>
              <a:t>Procedure</a:t>
            </a:r>
          </a:p>
        </p:txBody>
      </p:sp>
      <p:graphicFrame>
        <p:nvGraphicFramePr>
          <p:cNvPr id="2" name="Table 1">
            <a:extLst>
              <a:ext uri="{FF2B5EF4-FFF2-40B4-BE49-F238E27FC236}">
                <a16:creationId xmlns:a16="http://schemas.microsoft.com/office/drawing/2014/main" id="{21ED0E21-DF0C-CD56-EE6B-BEC6FC2D85AF}"/>
              </a:ext>
            </a:extLst>
          </p:cNvPr>
          <p:cNvGraphicFramePr>
            <a:graphicFrameLocks noGrp="1"/>
          </p:cNvGraphicFramePr>
          <p:nvPr>
            <p:extLst>
              <p:ext uri="{D42A27DB-BD31-4B8C-83A1-F6EECF244321}">
                <p14:modId xmlns:p14="http://schemas.microsoft.com/office/powerpoint/2010/main" val="2650825820"/>
              </p:ext>
            </p:extLst>
          </p:nvPr>
        </p:nvGraphicFramePr>
        <p:xfrm>
          <a:off x="709685" y="2367290"/>
          <a:ext cx="11027390" cy="3957473"/>
        </p:xfrm>
        <a:graphic>
          <a:graphicData uri="http://schemas.openxmlformats.org/drawingml/2006/table">
            <a:tbl>
              <a:tblPr firstRow="1" bandRow="1"/>
              <a:tblGrid>
                <a:gridCol w="2937077">
                  <a:extLst>
                    <a:ext uri="{9D8B030D-6E8A-4147-A177-3AD203B41FA5}">
                      <a16:colId xmlns:a16="http://schemas.microsoft.com/office/drawing/2014/main" val="121114774"/>
                    </a:ext>
                  </a:extLst>
                </a:gridCol>
                <a:gridCol w="8090313">
                  <a:extLst>
                    <a:ext uri="{9D8B030D-6E8A-4147-A177-3AD203B41FA5}">
                      <a16:colId xmlns:a16="http://schemas.microsoft.com/office/drawing/2014/main" val="1393519497"/>
                    </a:ext>
                  </a:extLst>
                </a:gridCol>
              </a:tblGrid>
              <a:tr h="561295">
                <a:tc>
                  <a:txBody>
                    <a:bodyPr/>
                    <a:lstStyle/>
                    <a:p>
                      <a:pPr marL="0" marR="0">
                        <a:lnSpc>
                          <a:spcPct val="200000"/>
                        </a:lnSpc>
                        <a:spcBef>
                          <a:spcPts val="600"/>
                        </a:spcBef>
                        <a:spcAft>
                          <a:spcPts val="600"/>
                        </a:spcAft>
                      </a:pPr>
                      <a:r>
                        <a:rPr lang="en-US" sz="1800" b="1">
                          <a:solidFill>
                            <a:srgbClr val="231F20"/>
                          </a:solidFill>
                          <a:effectLst/>
                          <a:latin typeface="Arial" panose="020B0604020202020204" pitchFamily="34" charset="0"/>
                          <a:ea typeface="Calibri" panose="020F0502020204030204" pitchFamily="34" charset="0"/>
                          <a:cs typeface="Arial" panose="020B0604020202020204" pitchFamily="34" charset="0"/>
                        </a:rPr>
                        <a:t>Time</a:t>
                      </a:r>
                      <a:endPar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200000"/>
                        </a:lnSpc>
                        <a:spcBef>
                          <a:spcPts val="600"/>
                        </a:spcBef>
                        <a:spcAft>
                          <a:spcPts val="600"/>
                        </a:spcAft>
                      </a:pPr>
                      <a:r>
                        <a:rPr lang="en-US" sz="1800" b="1">
                          <a:solidFill>
                            <a:srgbClr val="231F20"/>
                          </a:solidFill>
                          <a:effectLst/>
                          <a:latin typeface="Arial" panose="020B0604020202020204" pitchFamily="34" charset="0"/>
                          <a:ea typeface="Calibri" panose="020F0502020204030204" pitchFamily="34" charset="0"/>
                          <a:cs typeface="Arial" panose="020B0604020202020204" pitchFamily="34" charset="0"/>
                        </a:rPr>
                        <a:t>Research activities</a:t>
                      </a:r>
                      <a:endPar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57376796"/>
                  </a:ext>
                </a:extLst>
              </a:tr>
              <a:tr h="618385">
                <a:tc>
                  <a:txBody>
                    <a:bodyPr/>
                    <a:lstStyle/>
                    <a:p>
                      <a:pPr marL="0" marR="0">
                        <a:lnSpc>
                          <a:spcPct val="200000"/>
                        </a:lnSpc>
                        <a:spcBef>
                          <a:spcPts val="600"/>
                        </a:spcBef>
                        <a:spcAft>
                          <a:spcPts val="600"/>
                        </a:spcAft>
                      </a:pPr>
                      <a:r>
                        <a:rPr lang="en-US" sz="1800" b="1">
                          <a:solidFill>
                            <a:srgbClr val="231F20"/>
                          </a:solidFill>
                          <a:effectLst/>
                          <a:latin typeface="Arial" panose="020B0604020202020204" pitchFamily="34" charset="0"/>
                          <a:ea typeface="Calibri" panose="020F0502020204030204" pitchFamily="34" charset="0"/>
                          <a:cs typeface="Arial" panose="020B0604020202020204" pitchFamily="34" charset="0"/>
                        </a:rPr>
                        <a:t>Week 1</a:t>
                      </a:r>
                      <a:endPar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600"/>
                        </a:spcBef>
                        <a:spcAft>
                          <a:spcPts val="600"/>
                        </a:spcAft>
                      </a:pPr>
                      <a:r>
                        <a:rPr lang="en-US" sz="1800" dirty="0">
                          <a:solidFill>
                            <a:srgbClr val="231F20"/>
                          </a:solidFill>
                          <a:effectLst/>
                          <a:latin typeface="Arial" panose="020B0604020202020204" pitchFamily="34" charset="0"/>
                          <a:ea typeface="Calibri" panose="020F0502020204030204" pitchFamily="34" charset="0"/>
                          <a:cs typeface="Arial" panose="020B0604020202020204" pitchFamily="34" charset="0"/>
                        </a:rPr>
                        <a:t>Prepare the proposal and materials.</a:t>
                      </a:r>
                    </a:p>
                    <a:p>
                      <a:pPr marL="0" marR="0">
                        <a:lnSpc>
                          <a:spcPct val="100000"/>
                        </a:lnSpc>
                        <a:spcBef>
                          <a:spcPts val="600"/>
                        </a:spcBef>
                        <a:spcAft>
                          <a:spcPts val="600"/>
                        </a:spcAft>
                      </a:pPr>
                      <a:r>
                        <a:rPr lang="en-US" sz="1800" dirty="0">
                          <a:solidFill>
                            <a:srgbClr val="231F20"/>
                          </a:solidFill>
                          <a:effectLst/>
                          <a:latin typeface="Arial" panose="020B0604020202020204" pitchFamily="34" charset="0"/>
                          <a:ea typeface="Calibri" panose="020F0502020204030204" pitchFamily="34" charset="0"/>
                          <a:cs typeface="Arial" panose="020B0604020202020204" pitchFamily="34" charset="0"/>
                        </a:rPr>
                        <a:t>Search for more literature, outline the project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25877166"/>
                  </a:ext>
                </a:extLst>
              </a:tr>
              <a:tr h="561295">
                <a:tc>
                  <a:txBody>
                    <a:bodyPr/>
                    <a:lstStyle/>
                    <a:p>
                      <a:pPr marL="0" marR="0">
                        <a:lnSpc>
                          <a:spcPct val="200000"/>
                        </a:lnSpc>
                        <a:spcBef>
                          <a:spcPts val="600"/>
                        </a:spcBef>
                        <a:spcAft>
                          <a:spcPts val="600"/>
                        </a:spcAft>
                      </a:pPr>
                      <a:r>
                        <a:rPr lang="en-US" sz="1800" b="1">
                          <a:solidFill>
                            <a:srgbClr val="231F20"/>
                          </a:solidFill>
                          <a:effectLst/>
                          <a:latin typeface="Arial" panose="020B0604020202020204" pitchFamily="34" charset="0"/>
                          <a:ea typeface="Calibri" panose="020F0502020204030204" pitchFamily="34" charset="0"/>
                          <a:cs typeface="Arial" panose="020B0604020202020204" pitchFamily="34" charset="0"/>
                        </a:rPr>
                        <a:t>Week 2</a:t>
                      </a:r>
                      <a:endPar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600"/>
                        </a:spcBef>
                        <a:spcAft>
                          <a:spcPts val="600"/>
                        </a:spcAft>
                      </a:pPr>
                      <a:r>
                        <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rPr>
                        <a:t>Classroom observation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989661378"/>
                  </a:ext>
                </a:extLst>
              </a:tr>
              <a:tr h="1094903">
                <a:tc>
                  <a:txBody>
                    <a:bodyPr/>
                    <a:lstStyle/>
                    <a:p>
                      <a:pPr marL="0" marR="0">
                        <a:lnSpc>
                          <a:spcPct val="200000"/>
                        </a:lnSpc>
                        <a:spcBef>
                          <a:spcPts val="600"/>
                        </a:spcBef>
                        <a:spcAft>
                          <a:spcPts val="600"/>
                        </a:spcAft>
                      </a:pPr>
                      <a:r>
                        <a:rPr lang="en-US" sz="1800" b="1">
                          <a:solidFill>
                            <a:srgbClr val="231F20"/>
                          </a:solidFill>
                          <a:effectLst/>
                          <a:latin typeface="Arial" panose="020B0604020202020204" pitchFamily="34" charset="0"/>
                          <a:ea typeface="Calibri" panose="020F0502020204030204" pitchFamily="34" charset="0"/>
                          <a:cs typeface="Arial" panose="020B0604020202020204" pitchFamily="34" charset="0"/>
                        </a:rPr>
                        <a:t>Week 3</a:t>
                      </a:r>
                      <a:endPar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600"/>
                        </a:spcBef>
                        <a:spcAft>
                          <a:spcPts val="600"/>
                        </a:spcAft>
                      </a:pPr>
                      <a:r>
                        <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rPr>
                        <a:t>Analyze the information and data</a:t>
                      </a:r>
                    </a:p>
                    <a:p>
                      <a:pPr marL="0" marR="0">
                        <a:lnSpc>
                          <a:spcPct val="100000"/>
                        </a:lnSpc>
                        <a:spcBef>
                          <a:spcPts val="600"/>
                        </a:spcBef>
                        <a:spcAft>
                          <a:spcPts val="600"/>
                        </a:spcAft>
                      </a:pPr>
                      <a:r>
                        <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rPr>
                        <a:t>Write up a research report.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4187252102"/>
                  </a:ext>
                </a:extLst>
              </a:tr>
              <a:tr h="477645">
                <a:tc>
                  <a:txBody>
                    <a:bodyPr/>
                    <a:lstStyle/>
                    <a:p>
                      <a:pPr marL="0" marR="0">
                        <a:lnSpc>
                          <a:spcPct val="200000"/>
                        </a:lnSpc>
                        <a:spcBef>
                          <a:spcPts val="600"/>
                        </a:spcBef>
                        <a:spcAft>
                          <a:spcPts val="600"/>
                        </a:spcAft>
                      </a:pPr>
                      <a:r>
                        <a:rPr lang="en-US" sz="1800" b="1">
                          <a:solidFill>
                            <a:srgbClr val="231F20"/>
                          </a:solidFill>
                          <a:effectLst/>
                          <a:latin typeface="Arial" panose="020B0604020202020204" pitchFamily="34" charset="0"/>
                          <a:ea typeface="Calibri" panose="020F0502020204030204" pitchFamily="34" charset="0"/>
                          <a:cs typeface="Arial" panose="020B0604020202020204" pitchFamily="34" charset="0"/>
                        </a:rPr>
                        <a:t>Week 4</a:t>
                      </a:r>
                      <a:endPar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600"/>
                        </a:spcBef>
                        <a:spcAft>
                          <a:spcPts val="600"/>
                        </a:spcAft>
                      </a:pPr>
                      <a:r>
                        <a:rPr lang="en-US" sz="1800">
                          <a:solidFill>
                            <a:srgbClr val="231F20"/>
                          </a:solidFill>
                          <a:effectLst/>
                          <a:latin typeface="Arial" panose="020B0604020202020204" pitchFamily="34" charset="0"/>
                          <a:ea typeface="Calibri" panose="020F0502020204030204" pitchFamily="34" charset="0"/>
                          <a:cs typeface="Arial" panose="020B0604020202020204" pitchFamily="34" charset="0"/>
                        </a:rPr>
                        <a:t>Redraft and edit content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894994285"/>
                  </a:ext>
                </a:extLst>
              </a:tr>
              <a:tr h="561295">
                <a:tc>
                  <a:txBody>
                    <a:bodyPr/>
                    <a:lstStyle/>
                    <a:p>
                      <a:pPr marL="0" marR="0">
                        <a:lnSpc>
                          <a:spcPct val="200000"/>
                        </a:lnSpc>
                        <a:spcBef>
                          <a:spcPts val="600"/>
                        </a:spcBef>
                        <a:spcAft>
                          <a:spcPts val="600"/>
                        </a:spcAft>
                      </a:pPr>
                      <a:r>
                        <a:rPr lang="en-US" sz="1800" b="1" dirty="0">
                          <a:solidFill>
                            <a:srgbClr val="231F20"/>
                          </a:solidFill>
                          <a:effectLst/>
                          <a:latin typeface="Arial" panose="020B0604020202020204" pitchFamily="34" charset="0"/>
                          <a:ea typeface="Calibri" panose="020F0502020204030204" pitchFamily="34" charset="0"/>
                          <a:cs typeface="Arial" panose="020B0604020202020204" pitchFamily="34" charset="0"/>
                        </a:rPr>
                        <a:t>Week 5</a:t>
                      </a:r>
                      <a:endParaRPr lang="en-US" sz="1800" dirty="0">
                        <a:solidFill>
                          <a:srgbClr val="231F20"/>
                        </a:solidFill>
                        <a:effectLst/>
                        <a:latin typeface="Arial" panose="020B0604020202020204" pitchFamily="34" charset="0"/>
                        <a:ea typeface="Calibri" panose="020F0502020204030204" pitchFamily="34" charset="0"/>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a:lnSpc>
                          <a:spcPct val="100000"/>
                        </a:lnSpc>
                        <a:spcBef>
                          <a:spcPts val="600"/>
                        </a:spcBef>
                        <a:spcAft>
                          <a:spcPts val="600"/>
                        </a:spcAft>
                      </a:pPr>
                      <a:r>
                        <a:rPr lang="en-US" sz="1800" dirty="0">
                          <a:solidFill>
                            <a:srgbClr val="231F20"/>
                          </a:solidFill>
                          <a:effectLst/>
                          <a:latin typeface="Arial" panose="020B0604020202020204" pitchFamily="34" charset="0"/>
                          <a:ea typeface="Calibri" panose="020F0502020204030204" pitchFamily="34" charset="0"/>
                          <a:cs typeface="Arial" panose="020B0604020202020204" pitchFamily="34" charset="0"/>
                        </a:rPr>
                        <a:t>Revise the final version</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56670474"/>
                  </a:ext>
                </a:extLst>
              </a:tr>
            </a:tbl>
          </a:graphicData>
        </a:graphic>
      </p:graphicFrame>
    </p:spTree>
    <p:extLst>
      <p:ext uri="{BB962C8B-B14F-4D97-AF65-F5344CB8AC3E}">
        <p14:creationId xmlns:p14="http://schemas.microsoft.com/office/powerpoint/2010/main" val="269373179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B7EB9F9-E909-FDFD-38D0-A516354B83B8}"/>
              </a:ext>
            </a:extLst>
          </p:cNvPr>
          <p:cNvSpPr>
            <a:spLocks noGrp="1"/>
          </p:cNvSpPr>
          <p:nvPr>
            <p:ph idx="1"/>
          </p:nvPr>
        </p:nvSpPr>
        <p:spPr/>
        <p:txBody>
          <a:bodyPr/>
          <a:lstStyle/>
          <a:p>
            <a:r>
              <a:rPr lang="en-NZ" dirty="0"/>
              <a:t>Result</a:t>
            </a:r>
          </a:p>
        </p:txBody>
      </p:sp>
      <p:graphicFrame>
        <p:nvGraphicFramePr>
          <p:cNvPr id="2" name="Chart 1">
            <a:extLst>
              <a:ext uri="{FF2B5EF4-FFF2-40B4-BE49-F238E27FC236}">
                <a16:creationId xmlns:a16="http://schemas.microsoft.com/office/drawing/2014/main" id="{7AA054D1-CFDC-9348-5541-495691EC6457}"/>
              </a:ext>
            </a:extLst>
          </p:cNvPr>
          <p:cNvGraphicFramePr>
            <a:graphicFrameLocks/>
          </p:cNvGraphicFramePr>
          <p:nvPr>
            <p:extLst>
              <p:ext uri="{D42A27DB-BD31-4B8C-83A1-F6EECF244321}">
                <p14:modId xmlns:p14="http://schemas.microsoft.com/office/powerpoint/2010/main" val="331413421"/>
              </p:ext>
            </p:extLst>
          </p:nvPr>
        </p:nvGraphicFramePr>
        <p:xfrm>
          <a:off x="280636" y="2606314"/>
          <a:ext cx="5916963" cy="367837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5" name="Chart 4">
            <a:extLst>
              <a:ext uri="{FF2B5EF4-FFF2-40B4-BE49-F238E27FC236}">
                <a16:creationId xmlns:a16="http://schemas.microsoft.com/office/drawing/2014/main" id="{F075F265-0D96-56FC-6794-6C07601A1A8A}"/>
              </a:ext>
            </a:extLst>
          </p:cNvPr>
          <p:cNvGraphicFramePr>
            <a:graphicFrameLocks/>
          </p:cNvGraphicFramePr>
          <p:nvPr>
            <p:extLst>
              <p:ext uri="{D42A27DB-BD31-4B8C-83A1-F6EECF244321}">
                <p14:modId xmlns:p14="http://schemas.microsoft.com/office/powerpoint/2010/main" val="3449944214"/>
              </p:ext>
            </p:extLst>
          </p:nvPr>
        </p:nvGraphicFramePr>
        <p:xfrm>
          <a:off x="6781800" y="2629694"/>
          <a:ext cx="5129564" cy="3654992"/>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17946984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527</TotalTime>
  <Words>868</Words>
  <Application>Microsoft Office PowerPoint</Application>
  <PresentationFormat>Widescreen</PresentationFormat>
  <Paragraphs>111</Paragraphs>
  <Slides>17</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Aptos</vt:lpstr>
      <vt:lpstr>Aptos Display</vt:lpstr>
      <vt:lpstr>Aptos Narrow</vt:lpstr>
      <vt:lpstr>Arial</vt:lpstr>
      <vt:lpstr>Times New Roman</vt:lpstr>
      <vt:lpstr>Office Theme</vt:lpstr>
      <vt:lpstr>TEACHERS’ ORAL CORRECTIVE FEEDBACK ON LEARNERS’ SPEAKING PROFICIENCY: A CASE STUDY OF AN ENGLISH CENTER</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User1620</dc:creator>
  <cp:lastModifiedBy>Hoàng Tiến Dũng</cp:lastModifiedBy>
  <cp:revision>5</cp:revision>
  <dcterms:created xsi:type="dcterms:W3CDTF">2024-04-01T11:36:16Z</dcterms:created>
  <dcterms:modified xsi:type="dcterms:W3CDTF">2024-07-22T04:17:29Z</dcterms:modified>
</cp:coreProperties>
</file>