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6" r:id="rId14"/>
    <p:sldId id="277" r:id="rId15"/>
    <p:sldId id="278" r:id="rId16"/>
    <p:sldId id="279" r:id="rId17"/>
    <p:sldId id="280" r:id="rId18"/>
    <p:sldId id="268" r:id="rId19"/>
    <p:sldId id="281" r:id="rId20"/>
    <p:sldId id="282" r:id="rId21"/>
    <p:sldId id="273" r:id="rId22"/>
    <p:sldId id="275"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mbria Math" panose="02040503050406030204" pitchFamily="18" charset="0"/>
      <p:regular r:id="rId29"/>
    </p:embeddedFont>
    <p:embeddedFont>
      <p:font typeface="Canva Sans" panose="020B0503030501040103" pitchFamily="34" charset="0"/>
      <p:regular r:id="rId30"/>
    </p:embeddedFont>
    <p:embeddedFont>
      <p:font typeface="Canva Sans Bold" panose="020B0803030501040103" pitchFamily="34" charset="0"/>
      <p:regular r:id="rId31"/>
      <p:bold r:id="rId32"/>
    </p:embeddedFont>
    <p:embeddedFont>
      <p:font typeface="Cooper BT Bold Italics" panose="0208080405030B090404" pitchFamily="18" charset="0"/>
      <p:regular r:id="rId33"/>
      <p:bold r:id="rId34"/>
      <p:italic r:id="rId35"/>
      <p:boldItalic r:id="rId36"/>
    </p:embeddedFont>
    <p:embeddedFont>
      <p:font typeface="Francois One" panose="02000503040000020004" pitchFamily="2" charset="77"/>
      <p:regular r:id="rId37"/>
    </p:embeddedFont>
    <p:embeddedFont>
      <p:font typeface="Lazydog" pitchFamily="2" charset="0"/>
      <p:regular r:id="rId38"/>
    </p:embeddedFont>
    <p:embeddedFont>
      <p:font typeface="Public Sans Bold" pitchFamily="2" charset="77"/>
      <p:regular r:id="rId39"/>
    </p:embeddedFont>
    <p:embeddedFont>
      <p:font typeface="Public Sans Heavy" pitchFamily="2" charset="77"/>
      <p:regular r:id="rId40"/>
    </p:embeddedFont>
    <p:embeddedFont>
      <p:font typeface="Public Sans Italics" pitchFamily="2" charset="77"/>
      <p:regular r:id="rId41"/>
      <p:italic r:id="rId42"/>
    </p:embeddedFont>
    <p:embeddedFont>
      <p:font typeface="TT Firs Neue" panose="02000503030000020004" pitchFamily="2" charset="77"/>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3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82324" autoAdjust="0"/>
  </p:normalViewPr>
  <p:slideViewPr>
    <p:cSldViewPr>
      <p:cViewPr varScale="1">
        <p:scale>
          <a:sx n="67" d="100"/>
          <a:sy n="67" d="100"/>
        </p:scale>
        <p:origin x="78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725FE-D56C-8647-9CC6-85BDB3469BD6}" type="datetimeFigureOut">
              <a:rPr lang="en-TW" smtClean="0"/>
              <a:t>2024/7/26</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21719-6403-7142-AAEA-1DC535738B91}" type="slidenum">
              <a:rPr lang="en-TW" smtClean="0"/>
              <a:t>‹#›</a:t>
            </a:fld>
            <a:endParaRPr lang="en-TW"/>
          </a:p>
        </p:txBody>
      </p:sp>
    </p:spTree>
    <p:extLst>
      <p:ext uri="{BB962C8B-B14F-4D97-AF65-F5344CB8AC3E}">
        <p14:creationId xmlns:p14="http://schemas.microsoft.com/office/powerpoint/2010/main" val="3155807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Latent Dirichlet Allocation (LDA):</a:t>
            </a:r>
            <a:br>
              <a:rPr lang="en-GB" dirty="0"/>
            </a:br>
            <a:r>
              <a:rPr lang="en-GB" dirty="0"/>
              <a:t>LDA is a generative statistical model that helps in identifying topics within a collection of documents. Each document is represented as a mixture of topics, and each topic is represented as a mixture of keywords.</a:t>
            </a:r>
          </a:p>
          <a:p>
            <a:r>
              <a:rPr lang="en-GB" b="1" dirty="0"/>
              <a:t>Topic-Document Score Matrix:</a:t>
            </a:r>
            <a:br>
              <a:rPr lang="en-GB" dirty="0"/>
            </a:br>
            <a:r>
              <a:rPr lang="en-GB" dirty="0"/>
              <a:t>This matrix shows the degree to which each document is associated with each topic. Each cell in the matrix represents the weight or score that indicates the strength of the association between a document and a topic.</a:t>
            </a:r>
          </a:p>
          <a:p>
            <a:endParaRPr lang="en-TW" dirty="0"/>
          </a:p>
        </p:txBody>
      </p:sp>
      <p:sp>
        <p:nvSpPr>
          <p:cNvPr id="4" name="Slide Number Placeholder 3"/>
          <p:cNvSpPr>
            <a:spLocks noGrp="1"/>
          </p:cNvSpPr>
          <p:nvPr>
            <p:ph type="sldNum" sz="quarter" idx="5"/>
          </p:nvPr>
        </p:nvSpPr>
        <p:spPr/>
        <p:txBody>
          <a:bodyPr/>
          <a:lstStyle/>
          <a:p>
            <a:fld id="{A9E21719-6403-7142-AAEA-1DC535738B91}" type="slidenum">
              <a:rPr lang="en-TW" smtClean="0"/>
              <a:t>9</a:t>
            </a:fld>
            <a:endParaRPr lang="en-TW"/>
          </a:p>
        </p:txBody>
      </p:sp>
    </p:spTree>
    <p:extLst>
      <p:ext uri="{BB962C8B-B14F-4D97-AF65-F5344CB8AC3E}">
        <p14:creationId xmlns:p14="http://schemas.microsoft.com/office/powerpoint/2010/main" val="310681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A9E21719-6403-7142-AAEA-1DC535738B91}" type="slidenum">
              <a:rPr lang="en-TW" smtClean="0"/>
              <a:t>13</a:t>
            </a:fld>
            <a:endParaRPr lang="en-TW"/>
          </a:p>
        </p:txBody>
      </p:sp>
    </p:spTree>
    <p:extLst>
      <p:ext uri="{BB962C8B-B14F-4D97-AF65-F5344CB8AC3E}">
        <p14:creationId xmlns:p14="http://schemas.microsoft.com/office/powerpoint/2010/main" val="63549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A9E21719-6403-7142-AAEA-1DC535738B91}" type="slidenum">
              <a:rPr lang="en-TW" smtClean="0"/>
              <a:t>14</a:t>
            </a:fld>
            <a:endParaRPr lang="en-TW"/>
          </a:p>
        </p:txBody>
      </p:sp>
    </p:spTree>
    <p:extLst>
      <p:ext uri="{BB962C8B-B14F-4D97-AF65-F5344CB8AC3E}">
        <p14:creationId xmlns:p14="http://schemas.microsoft.com/office/powerpoint/2010/main" val="355618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The numbers from the table Bags of words (e.g. 0.023 for “work” and 0.022 for “student”) associated with each keyword represent the weight or probability of that word in the given topic</a:t>
            </a:r>
            <a:r>
              <a:rPr lang="en-TW" dirty="0">
                <a:effectLst/>
              </a:rPr>
              <a:t> </a:t>
            </a:r>
          </a:p>
          <a:p>
            <a:endParaRPr lang="en-TW"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topics are typically identified using LDA, which clusters the documents based on </a:t>
            </a:r>
            <a:r>
              <a:rPr lang="en-GB" b="1" dirty="0"/>
              <a:t>keyword co-occurrence patterns.</a:t>
            </a:r>
          </a:p>
          <a:p>
            <a:endParaRPr lang="en-TW" dirty="0"/>
          </a:p>
        </p:txBody>
      </p:sp>
      <p:sp>
        <p:nvSpPr>
          <p:cNvPr id="4" name="Slide Number Placeholder 3"/>
          <p:cNvSpPr>
            <a:spLocks noGrp="1"/>
          </p:cNvSpPr>
          <p:nvPr>
            <p:ph type="sldNum" sz="quarter" idx="5"/>
          </p:nvPr>
        </p:nvSpPr>
        <p:spPr/>
        <p:txBody>
          <a:bodyPr/>
          <a:lstStyle/>
          <a:p>
            <a:fld id="{A9E21719-6403-7142-AAEA-1DC535738B91}" type="slidenum">
              <a:rPr lang="en-TW" smtClean="0"/>
              <a:t>15</a:t>
            </a:fld>
            <a:endParaRPr lang="en-TW"/>
          </a:p>
        </p:txBody>
      </p:sp>
    </p:spTree>
    <p:extLst>
      <p:ext uri="{BB962C8B-B14F-4D97-AF65-F5344CB8AC3E}">
        <p14:creationId xmlns:p14="http://schemas.microsoft.com/office/powerpoint/2010/main" val="2911878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 The numbers from the table Bags of words (e.g. 0.023 for “work” and 0.022 for “student”) associated with each keyword represent the weight or probability of that word in the given topic</a:t>
            </a:r>
            <a:r>
              <a:rPr lang="en-TW" dirty="0">
                <a:effectLst/>
              </a:rPr>
              <a:t> = STUDENT supports in meaning for WORK</a:t>
            </a:r>
          </a:p>
          <a:p>
            <a:r>
              <a:rPr lang="en-TW" dirty="0">
                <a:effectLst/>
              </a:rPr>
              <a:t>- </a:t>
            </a:r>
            <a:r>
              <a:rPr lang="vi-VN" sz="1800" dirty="0">
                <a:effectLst/>
                <a:latin typeface="Times New Roman" panose="02020603050405020304" pitchFamily="18" charset="0"/>
                <a:ea typeface="Times New Roman" panose="02020603050405020304" pitchFamily="18" charset="0"/>
              </a:rPr>
              <a:t>For example, in the topic with keywords 0.023*"work" + 0.022*"student",</a:t>
            </a:r>
            <a:r>
              <a:rPr lang="en-TW" dirty="0">
                <a:effectLst/>
              </a:rPr>
              <a:t> </a:t>
            </a:r>
            <a:endParaRPr lang="en-TW" dirty="0"/>
          </a:p>
        </p:txBody>
      </p:sp>
      <p:sp>
        <p:nvSpPr>
          <p:cNvPr id="4" name="Slide Number Placeholder 3"/>
          <p:cNvSpPr>
            <a:spLocks noGrp="1"/>
          </p:cNvSpPr>
          <p:nvPr>
            <p:ph type="sldNum" sz="quarter" idx="5"/>
          </p:nvPr>
        </p:nvSpPr>
        <p:spPr/>
        <p:txBody>
          <a:bodyPr/>
          <a:lstStyle/>
          <a:p>
            <a:fld id="{A9E21719-6403-7142-AAEA-1DC535738B91}" type="slidenum">
              <a:rPr lang="en-TW" smtClean="0"/>
              <a:t>16</a:t>
            </a:fld>
            <a:endParaRPr lang="en-TW"/>
          </a:p>
        </p:txBody>
      </p:sp>
    </p:spTree>
    <p:extLst>
      <p:ext uri="{BB962C8B-B14F-4D97-AF65-F5344CB8AC3E}">
        <p14:creationId xmlns:p14="http://schemas.microsoft.com/office/powerpoint/2010/main" val="1088987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vi-VN" sz="1800" dirty="0">
                <a:effectLst/>
                <a:latin typeface="Times New Roman" panose="02020603050405020304" pitchFamily="18" charset="0"/>
                <a:ea typeface="Times New Roman" panose="02020603050405020304" pitchFamily="18" charset="0"/>
              </a:rPr>
              <a:t>The numbers from the table Bags of words (e.g. 0.023 for “work” and 0.022 for “student”) associated with each keyword represent the weight or probability of that word in the given topic</a:t>
            </a:r>
            <a:r>
              <a:rPr lang="en-TW" dirty="0">
                <a:effectLst/>
              </a:rPr>
              <a:t> = STUDENT supports in meaning for WORK</a:t>
            </a:r>
          </a:p>
          <a:p>
            <a:pPr marL="171450" indent="-171450">
              <a:buFontTx/>
              <a:buChar char="-"/>
            </a:pPr>
            <a:r>
              <a:rPr lang="en-GB" dirty="0"/>
              <a:t>The keywords for Topic 10 suggest that it revolves around challenges faced by Vietnamese students who lack proficiency in Chinese in a competitive classroom environment.</a:t>
            </a:r>
            <a:endParaRPr lang="en-TW" dirty="0">
              <a:effectLst/>
            </a:endParaRPr>
          </a:p>
        </p:txBody>
      </p:sp>
      <p:sp>
        <p:nvSpPr>
          <p:cNvPr id="4" name="Slide Number Placeholder 3"/>
          <p:cNvSpPr>
            <a:spLocks noGrp="1"/>
          </p:cNvSpPr>
          <p:nvPr>
            <p:ph type="sldNum" sz="quarter" idx="5"/>
          </p:nvPr>
        </p:nvSpPr>
        <p:spPr/>
        <p:txBody>
          <a:bodyPr/>
          <a:lstStyle/>
          <a:p>
            <a:fld id="{A9E21719-6403-7142-AAEA-1DC535738B91}" type="slidenum">
              <a:rPr lang="en-TW" smtClean="0"/>
              <a:t>17</a:t>
            </a:fld>
            <a:endParaRPr lang="en-TW"/>
          </a:p>
        </p:txBody>
      </p:sp>
    </p:spTree>
    <p:extLst>
      <p:ext uri="{BB962C8B-B14F-4D97-AF65-F5344CB8AC3E}">
        <p14:creationId xmlns:p14="http://schemas.microsoft.com/office/powerpoint/2010/main" val="20842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A9E21719-6403-7142-AAEA-1DC535738B91}" type="slidenum">
              <a:rPr lang="en-TW" smtClean="0"/>
              <a:t>19</a:t>
            </a:fld>
            <a:endParaRPr lang="en-TW"/>
          </a:p>
        </p:txBody>
      </p:sp>
    </p:spTree>
    <p:extLst>
      <p:ext uri="{BB962C8B-B14F-4D97-AF65-F5344CB8AC3E}">
        <p14:creationId xmlns:p14="http://schemas.microsoft.com/office/powerpoint/2010/main" val="4220989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A9E21719-6403-7142-AAEA-1DC535738B91}" type="slidenum">
              <a:rPr lang="en-TW" smtClean="0"/>
              <a:t>20</a:t>
            </a:fld>
            <a:endParaRPr lang="en-TW"/>
          </a:p>
        </p:txBody>
      </p:sp>
    </p:spTree>
    <p:extLst>
      <p:ext uri="{BB962C8B-B14F-4D97-AF65-F5344CB8AC3E}">
        <p14:creationId xmlns:p14="http://schemas.microsoft.com/office/powerpoint/2010/main" val="2538150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60.png"/><Relationship Id="rId5" Type="http://schemas.openxmlformats.org/officeDocument/2006/relationships/image" Target="../media/image19.svg"/><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svg"/><Relationship Id="rId7" Type="http://schemas.openxmlformats.org/officeDocument/2006/relationships/image" Target="../media/image1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svg"/><Relationship Id="rId4" Type="http://schemas.openxmlformats.org/officeDocument/2006/relationships/image" Target="../media/image19.sv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6.png"/><Relationship Id="rId12"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28.svg"/><Relationship Id="rId4" Type="http://schemas.openxmlformats.org/officeDocument/2006/relationships/image" Target="../media/image19.sv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3.svg"/><Relationship Id="rId4" Type="http://schemas.openxmlformats.org/officeDocument/2006/relationships/image" Target="../media/image19.sv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8.png"/><Relationship Id="rId7" Type="http://schemas.openxmlformats.org/officeDocument/2006/relationships/image" Target="../media/image6.png"/><Relationship Id="rId12" Type="http://schemas.openxmlformats.org/officeDocument/2006/relationships/image" Target="../media/image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28.svg"/><Relationship Id="rId4" Type="http://schemas.openxmlformats.org/officeDocument/2006/relationships/image" Target="../media/image19.sv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6.png"/><Relationship Id="rId12"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28.svg"/><Relationship Id="rId4" Type="http://schemas.openxmlformats.org/officeDocument/2006/relationships/image" Target="../media/image19.sv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7.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0.tiff"/><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7.svg"/><Relationship Id="rId10" Type="http://schemas.openxmlformats.org/officeDocument/2006/relationships/image" Target="../media/image16.svg"/><Relationship Id="rId4" Type="http://schemas.openxmlformats.org/officeDocument/2006/relationships/image" Target="../media/image6.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6.svg"/><Relationship Id="rId7"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1.jpe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svg"/><Relationship Id="rId7" Type="http://schemas.openxmlformats.org/officeDocument/2006/relationships/image" Target="../media/image14.svg"/><Relationship Id="rId12" Type="http://schemas.openxmlformats.org/officeDocument/2006/relationships/image" Target="../media/image4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4.jpeg"/><Relationship Id="rId5" Type="http://schemas.openxmlformats.org/officeDocument/2006/relationships/image" Target="../media/image16.svg"/><Relationship Id="rId10" Type="http://schemas.openxmlformats.org/officeDocument/2006/relationships/image" Target="../media/image43.jpeg"/><Relationship Id="rId4" Type="http://schemas.openxmlformats.org/officeDocument/2006/relationships/image" Target="../media/image15.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7.svg"/><Relationship Id="rId4" Type="http://schemas.openxmlformats.org/officeDocument/2006/relationships/image" Target="../media/image20.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14.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4.sv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jpe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2.jpe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3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3.png"/><Relationship Id="rId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image" Target="../media/image7.sv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BF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2041952" cy="2041952"/>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41952" y="0"/>
            <a:ext cx="5790198" cy="8245048"/>
            <a:chOff x="0" y="0"/>
            <a:chExt cx="996726" cy="1419304"/>
          </a:xfrm>
        </p:grpSpPr>
        <p:sp>
          <p:nvSpPr>
            <p:cNvPr id="6" name="Freeform 6"/>
            <p:cNvSpPr/>
            <p:nvPr/>
          </p:nvSpPr>
          <p:spPr>
            <a:xfrm>
              <a:off x="0" y="0"/>
              <a:ext cx="996726" cy="1419304"/>
            </a:xfrm>
            <a:custGeom>
              <a:avLst/>
              <a:gdLst/>
              <a:ahLst/>
              <a:cxnLst/>
              <a:rect l="l" t="t" r="r" b="b"/>
              <a:pathLst>
                <a:path w="996726" h="1419304">
                  <a:moveTo>
                    <a:pt x="0" y="0"/>
                  </a:moveTo>
                  <a:lnTo>
                    <a:pt x="996726" y="0"/>
                  </a:lnTo>
                  <a:lnTo>
                    <a:pt x="996726" y="1419304"/>
                  </a:lnTo>
                  <a:lnTo>
                    <a:pt x="0" y="1419304"/>
                  </a:lnTo>
                  <a:close/>
                </a:path>
              </a:pathLst>
            </a:custGeom>
            <a:blipFill>
              <a:blip r:embed="rId2"/>
              <a:stretch>
                <a:fillRect t="-7133" r="-2092" b="-478"/>
              </a:stretch>
            </a:blipFill>
          </p:spPr>
        </p:sp>
      </p:grpSp>
      <p:sp>
        <p:nvSpPr>
          <p:cNvPr id="7" name="Freeform 7"/>
          <p:cNvSpPr/>
          <p:nvPr/>
        </p:nvSpPr>
        <p:spPr>
          <a:xfrm>
            <a:off x="163015" y="8413167"/>
            <a:ext cx="1715922" cy="1715922"/>
          </a:xfrm>
          <a:custGeom>
            <a:avLst/>
            <a:gdLst/>
            <a:ahLst/>
            <a:cxnLst/>
            <a:rect l="l" t="t" r="r" b="b"/>
            <a:pathLst>
              <a:path w="1715922" h="1715922">
                <a:moveTo>
                  <a:pt x="0" y="0"/>
                </a:moveTo>
                <a:lnTo>
                  <a:pt x="1715922" y="0"/>
                </a:lnTo>
                <a:lnTo>
                  <a:pt x="1715922" y="1715922"/>
                </a:lnTo>
                <a:lnTo>
                  <a:pt x="0" y="1715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8530903" y="1786379"/>
            <a:ext cx="453073" cy="453073"/>
          </a:xfrm>
          <a:custGeom>
            <a:avLst/>
            <a:gdLst/>
            <a:ahLst/>
            <a:cxnLst/>
            <a:rect l="l" t="t" r="r" b="b"/>
            <a:pathLst>
              <a:path w="453073" h="453073">
                <a:moveTo>
                  <a:pt x="0" y="0"/>
                </a:moveTo>
                <a:lnTo>
                  <a:pt x="453073" y="0"/>
                </a:lnTo>
                <a:lnTo>
                  <a:pt x="453073" y="453074"/>
                </a:lnTo>
                <a:lnTo>
                  <a:pt x="0" y="4530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9144000" y="1786379"/>
            <a:ext cx="453073" cy="453073"/>
          </a:xfrm>
          <a:custGeom>
            <a:avLst/>
            <a:gdLst/>
            <a:ahLst/>
            <a:cxnLst/>
            <a:rect l="l" t="t" r="r" b="b"/>
            <a:pathLst>
              <a:path w="453073" h="453073">
                <a:moveTo>
                  <a:pt x="0" y="0"/>
                </a:moveTo>
                <a:lnTo>
                  <a:pt x="453073" y="0"/>
                </a:lnTo>
                <a:lnTo>
                  <a:pt x="453073" y="453074"/>
                </a:lnTo>
                <a:lnTo>
                  <a:pt x="0" y="4530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9738040" y="1786379"/>
            <a:ext cx="453073" cy="453073"/>
          </a:xfrm>
          <a:custGeom>
            <a:avLst/>
            <a:gdLst/>
            <a:ahLst/>
            <a:cxnLst/>
            <a:rect l="l" t="t" r="r" b="b"/>
            <a:pathLst>
              <a:path w="453073" h="453073">
                <a:moveTo>
                  <a:pt x="0" y="0"/>
                </a:moveTo>
                <a:lnTo>
                  <a:pt x="453073" y="0"/>
                </a:lnTo>
                <a:lnTo>
                  <a:pt x="453073" y="453074"/>
                </a:lnTo>
                <a:lnTo>
                  <a:pt x="0" y="4530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5953213" y="8413167"/>
            <a:ext cx="1715922" cy="1715922"/>
          </a:xfrm>
          <a:custGeom>
            <a:avLst/>
            <a:gdLst/>
            <a:ahLst/>
            <a:cxnLst/>
            <a:rect l="l" t="t" r="r" b="b"/>
            <a:pathLst>
              <a:path w="1715922" h="1715922">
                <a:moveTo>
                  <a:pt x="0" y="0"/>
                </a:moveTo>
                <a:lnTo>
                  <a:pt x="1715922" y="0"/>
                </a:lnTo>
                <a:lnTo>
                  <a:pt x="1715922" y="1715922"/>
                </a:lnTo>
                <a:lnTo>
                  <a:pt x="0" y="17159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2041952" y="8245048"/>
            <a:ext cx="3748247" cy="2041952"/>
            <a:chOff x="0" y="0"/>
            <a:chExt cx="1491992" cy="812800"/>
          </a:xfrm>
        </p:grpSpPr>
        <p:sp>
          <p:nvSpPr>
            <p:cNvPr id="13" name="Freeform 13"/>
            <p:cNvSpPr/>
            <p:nvPr/>
          </p:nvSpPr>
          <p:spPr>
            <a:xfrm>
              <a:off x="0" y="0"/>
              <a:ext cx="1491992" cy="812800"/>
            </a:xfrm>
            <a:custGeom>
              <a:avLst/>
              <a:gdLst/>
              <a:ahLst/>
              <a:cxnLst/>
              <a:rect l="l" t="t" r="r" b="b"/>
              <a:pathLst>
                <a:path w="1491992" h="812800">
                  <a:moveTo>
                    <a:pt x="0" y="0"/>
                  </a:moveTo>
                  <a:lnTo>
                    <a:pt x="1491992" y="0"/>
                  </a:lnTo>
                  <a:lnTo>
                    <a:pt x="1491992" y="812800"/>
                  </a:lnTo>
                  <a:lnTo>
                    <a:pt x="0" y="812800"/>
                  </a:lnTo>
                  <a:close/>
                </a:path>
              </a:pathLst>
            </a:custGeom>
            <a:solidFill>
              <a:srgbClr val="3082DB"/>
            </a:solidFill>
          </p:spPr>
        </p:sp>
        <p:sp>
          <p:nvSpPr>
            <p:cNvPr id="14" name="TextBox 14"/>
            <p:cNvSpPr txBox="1"/>
            <p:nvPr/>
          </p:nvSpPr>
          <p:spPr>
            <a:xfrm>
              <a:off x="0" y="-38100"/>
              <a:ext cx="1491992"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AutoShape 15"/>
          <p:cNvSpPr/>
          <p:nvPr/>
        </p:nvSpPr>
        <p:spPr>
          <a:xfrm>
            <a:off x="1038225" y="2239453"/>
            <a:ext cx="0" cy="5976213"/>
          </a:xfrm>
          <a:prstGeom prst="line">
            <a:avLst/>
          </a:prstGeom>
          <a:ln w="19050" cap="flat">
            <a:solidFill>
              <a:srgbClr val="3082DB"/>
            </a:solidFill>
            <a:prstDash val="solid"/>
            <a:headEnd type="none" w="sm" len="sm"/>
            <a:tailEnd type="none" w="sm" len="sm"/>
          </a:ln>
        </p:spPr>
      </p:sp>
      <p:grpSp>
        <p:nvGrpSpPr>
          <p:cNvPr id="16" name="Group 16"/>
          <p:cNvGrpSpPr/>
          <p:nvPr/>
        </p:nvGrpSpPr>
        <p:grpSpPr>
          <a:xfrm>
            <a:off x="16246048" y="8245048"/>
            <a:ext cx="2041952" cy="2041952"/>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7832150" y="8245048"/>
            <a:ext cx="8413899" cy="2041952"/>
            <a:chOff x="0" y="0"/>
            <a:chExt cx="3349157" cy="812800"/>
          </a:xfrm>
        </p:grpSpPr>
        <p:sp>
          <p:nvSpPr>
            <p:cNvPr id="20" name="Freeform 20"/>
            <p:cNvSpPr/>
            <p:nvPr/>
          </p:nvSpPr>
          <p:spPr>
            <a:xfrm>
              <a:off x="0" y="0"/>
              <a:ext cx="3349157" cy="812800"/>
            </a:xfrm>
            <a:custGeom>
              <a:avLst/>
              <a:gdLst/>
              <a:ahLst/>
              <a:cxnLst/>
              <a:rect l="l" t="t" r="r" b="b"/>
              <a:pathLst>
                <a:path w="3349157" h="812800">
                  <a:moveTo>
                    <a:pt x="0" y="0"/>
                  </a:moveTo>
                  <a:lnTo>
                    <a:pt x="3349157" y="0"/>
                  </a:lnTo>
                  <a:lnTo>
                    <a:pt x="3349157" y="812800"/>
                  </a:lnTo>
                  <a:lnTo>
                    <a:pt x="0" y="812800"/>
                  </a:lnTo>
                  <a:close/>
                </a:path>
              </a:pathLst>
            </a:custGeom>
            <a:solidFill>
              <a:srgbClr val="FDE755"/>
            </a:solidFill>
          </p:spPr>
        </p:sp>
        <p:sp>
          <p:nvSpPr>
            <p:cNvPr id="21" name="TextBox 21"/>
            <p:cNvSpPr txBox="1"/>
            <p:nvPr/>
          </p:nvSpPr>
          <p:spPr>
            <a:xfrm>
              <a:off x="0" y="-38100"/>
              <a:ext cx="3349157"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AutoShape 22"/>
          <p:cNvSpPr/>
          <p:nvPr/>
        </p:nvSpPr>
        <p:spPr>
          <a:xfrm>
            <a:off x="6811174" y="9266024"/>
            <a:ext cx="9139327" cy="0"/>
          </a:xfrm>
          <a:prstGeom prst="line">
            <a:avLst/>
          </a:prstGeom>
          <a:ln w="19050" cap="flat">
            <a:solidFill>
              <a:srgbClr val="3082DB"/>
            </a:solidFill>
            <a:prstDash val="solid"/>
            <a:headEnd type="none" w="sm" len="sm"/>
            <a:tailEnd type="none" w="sm" len="sm"/>
          </a:ln>
        </p:spPr>
      </p:sp>
      <p:sp>
        <p:nvSpPr>
          <p:cNvPr id="23" name="Freeform 23"/>
          <p:cNvSpPr/>
          <p:nvPr/>
        </p:nvSpPr>
        <p:spPr>
          <a:xfrm>
            <a:off x="251375" y="255572"/>
            <a:ext cx="1539202" cy="1530807"/>
          </a:xfrm>
          <a:custGeom>
            <a:avLst/>
            <a:gdLst/>
            <a:ahLst/>
            <a:cxnLst/>
            <a:rect l="l" t="t" r="r" b="b"/>
            <a:pathLst>
              <a:path w="1539202" h="1530807">
                <a:moveTo>
                  <a:pt x="0" y="0"/>
                </a:moveTo>
                <a:lnTo>
                  <a:pt x="1539202" y="0"/>
                </a:lnTo>
                <a:lnTo>
                  <a:pt x="1539202" y="1530807"/>
                </a:lnTo>
                <a:lnTo>
                  <a:pt x="0" y="15308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4" name="Group 24"/>
          <p:cNvGrpSpPr/>
          <p:nvPr/>
        </p:nvGrpSpPr>
        <p:grpSpPr>
          <a:xfrm>
            <a:off x="16409063" y="8413167"/>
            <a:ext cx="1715922" cy="171592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26" name="TextBox 2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8530903" y="7922"/>
            <a:ext cx="9230001" cy="2451719"/>
          </a:xfrm>
          <a:custGeom>
            <a:avLst/>
            <a:gdLst/>
            <a:ahLst/>
            <a:cxnLst/>
            <a:rect l="l" t="t" r="r" b="b"/>
            <a:pathLst>
              <a:path w="9230001" h="2451719">
                <a:moveTo>
                  <a:pt x="0" y="0"/>
                </a:moveTo>
                <a:lnTo>
                  <a:pt x="9230001" y="0"/>
                </a:lnTo>
                <a:lnTo>
                  <a:pt x="9230001" y="2451719"/>
                </a:lnTo>
                <a:lnTo>
                  <a:pt x="0" y="2451719"/>
                </a:lnTo>
                <a:lnTo>
                  <a:pt x="0" y="0"/>
                </a:lnTo>
                <a:close/>
              </a:path>
            </a:pathLst>
          </a:custGeom>
          <a:blipFill>
            <a:blip r:embed="rId9"/>
            <a:stretch>
              <a:fillRect/>
            </a:stretch>
          </a:blipFill>
        </p:spPr>
      </p:sp>
      <p:sp>
        <p:nvSpPr>
          <p:cNvPr id="28" name="TextBox 28"/>
          <p:cNvSpPr txBox="1"/>
          <p:nvPr/>
        </p:nvSpPr>
        <p:spPr>
          <a:xfrm>
            <a:off x="8530903" y="2861067"/>
            <a:ext cx="9046956" cy="4159600"/>
          </a:xfrm>
          <a:prstGeom prst="rect">
            <a:avLst/>
          </a:prstGeom>
        </p:spPr>
        <p:txBody>
          <a:bodyPr lIns="0" tIns="0" rIns="0" bIns="0" rtlCol="0" anchor="t">
            <a:spAutoFit/>
          </a:bodyPr>
          <a:lstStyle/>
          <a:p>
            <a:pPr algn="l">
              <a:lnSpc>
                <a:spcPts val="4590"/>
              </a:lnSpc>
            </a:pPr>
            <a:r>
              <a:rPr lang="en-GB" sz="5400" b="1" dirty="0">
                <a:solidFill>
                  <a:schemeClr val="accent1"/>
                </a:solidFill>
              </a:rPr>
              <a:t>Challenges Faced by Vietnamese Students in English-Medium Instruction Programs in Taiwan: </a:t>
            </a:r>
            <a:r>
              <a:rPr lang="en-GB" sz="5400" b="1" dirty="0">
                <a:solidFill>
                  <a:schemeClr val="accent6"/>
                </a:solidFill>
              </a:rPr>
              <a:t>A Mixed-Methods Study Combining Qualitative Analysis and Machine Learning</a:t>
            </a:r>
            <a:endParaRPr lang="en-US" sz="4800" b="1" dirty="0">
              <a:solidFill>
                <a:schemeClr val="accent6"/>
              </a:solidFill>
              <a:latin typeface="Public Sans Italics"/>
              <a:ea typeface="Public Sans Italics"/>
              <a:cs typeface="Public Sans Italics"/>
              <a:sym typeface="Public Sans Italics"/>
            </a:endParaRPr>
          </a:p>
        </p:txBody>
      </p:sp>
      <p:sp>
        <p:nvSpPr>
          <p:cNvPr id="29" name="TextBox 29"/>
          <p:cNvSpPr txBox="1"/>
          <p:nvPr/>
        </p:nvSpPr>
        <p:spPr>
          <a:xfrm>
            <a:off x="7986305" y="7392191"/>
            <a:ext cx="9046956" cy="870238"/>
          </a:xfrm>
          <a:prstGeom prst="rect">
            <a:avLst/>
          </a:prstGeom>
        </p:spPr>
        <p:txBody>
          <a:bodyPr lIns="0" tIns="0" rIns="0" bIns="0" rtlCol="0" anchor="t">
            <a:spAutoFit/>
          </a:bodyPr>
          <a:lstStyle/>
          <a:p>
            <a:pPr algn="r">
              <a:lnSpc>
                <a:spcPts val="7700"/>
              </a:lnSpc>
            </a:pPr>
            <a:r>
              <a:rPr lang="en-US" sz="4400" dirty="0">
                <a:solidFill>
                  <a:srgbClr val="7D953E"/>
                </a:solidFill>
                <a:latin typeface="Public Sans Bold"/>
                <a:ea typeface="Public Sans Bold"/>
                <a:cs typeface="Public Sans Bold"/>
                <a:sym typeface="Public Sans Bold"/>
              </a:rPr>
              <a:t>FREDE WU &amp; JACOB REIDHEAD </a:t>
            </a:r>
          </a:p>
        </p:txBody>
      </p:sp>
      <p:pic>
        <p:nvPicPr>
          <p:cNvPr id="1026" name="Picture 2" descr="National Chengchi University - National Chengchi University">
            <a:extLst>
              <a:ext uri="{FF2B5EF4-FFF2-40B4-BE49-F238E27FC236}">
                <a16:creationId xmlns:a16="http://schemas.microsoft.com/office/drawing/2014/main" id="{7C593E00-411D-3844-A045-83D205E101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89777" y="8605624"/>
            <a:ext cx="3987800" cy="132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033271"/>
            <a:ext cx="1624954" cy="162495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4" name="TextBox 4"/>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5" name="Freeform 5"/>
          <p:cNvSpPr/>
          <p:nvPr/>
        </p:nvSpPr>
        <p:spPr>
          <a:xfrm>
            <a:off x="125980" y="7162996"/>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0" y="8662046"/>
            <a:ext cx="1624954" cy="1624954"/>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8" name="TextBox 8"/>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9" name="Freeform 9"/>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0" y="0"/>
            <a:ext cx="1624954" cy="7033271"/>
            <a:chOff x="0" y="0"/>
            <a:chExt cx="812800" cy="3518034"/>
          </a:xfrm>
        </p:grpSpPr>
        <p:sp>
          <p:nvSpPr>
            <p:cNvPr id="11" name="Freeform 11"/>
            <p:cNvSpPr/>
            <p:nvPr/>
          </p:nvSpPr>
          <p:spPr>
            <a:xfrm>
              <a:off x="0" y="0"/>
              <a:ext cx="812800" cy="3518034"/>
            </a:xfrm>
            <a:custGeom>
              <a:avLst/>
              <a:gdLst/>
              <a:ahLst/>
              <a:cxnLst/>
              <a:rect l="l" t="t" r="r" b="b"/>
              <a:pathLst>
                <a:path w="812800" h="3518034">
                  <a:moveTo>
                    <a:pt x="0" y="0"/>
                  </a:moveTo>
                  <a:lnTo>
                    <a:pt x="812800" y="0"/>
                  </a:lnTo>
                  <a:lnTo>
                    <a:pt x="812800" y="3518034"/>
                  </a:lnTo>
                  <a:lnTo>
                    <a:pt x="0" y="3518034"/>
                  </a:lnTo>
                  <a:close/>
                </a:path>
              </a:pathLst>
            </a:custGeom>
            <a:solidFill>
              <a:srgbClr val="FBFBF3"/>
            </a:solidFill>
          </p:spPr>
        </p:sp>
        <p:sp>
          <p:nvSpPr>
            <p:cNvPr id="12" name="TextBox 12"/>
            <p:cNvSpPr txBox="1"/>
            <p:nvPr/>
          </p:nvSpPr>
          <p:spPr>
            <a:xfrm>
              <a:off x="0" y="-38100"/>
              <a:ext cx="812800" cy="3556134"/>
            </a:xfrm>
            <a:prstGeom prst="rect">
              <a:avLst/>
            </a:prstGeom>
          </p:spPr>
          <p:txBody>
            <a:bodyPr lIns="40426" tIns="40426" rIns="40426" bIns="40426" rtlCol="0" anchor="ctr"/>
            <a:lstStyle/>
            <a:p>
              <a:pPr algn="ctr">
                <a:lnSpc>
                  <a:spcPts val="2660"/>
                </a:lnSpc>
                <a:spcBef>
                  <a:spcPct val="0"/>
                </a:spcBef>
              </a:pPr>
              <a:endParaRPr/>
            </a:p>
          </p:txBody>
        </p:sp>
      </p:grpSp>
      <p:sp>
        <p:nvSpPr>
          <p:cNvPr id="13" name="Freeform 13"/>
          <p:cNvSpPr/>
          <p:nvPr/>
        </p:nvSpPr>
        <p:spPr>
          <a:xfrm flipV="1">
            <a:off x="125980" y="201604"/>
            <a:ext cx="1365505" cy="2025666"/>
          </a:xfrm>
          <a:custGeom>
            <a:avLst/>
            <a:gdLst/>
            <a:ahLst/>
            <a:cxnLst/>
            <a:rect l="l" t="t" r="r" b="b"/>
            <a:pathLst>
              <a:path w="1365505" h="2025666">
                <a:moveTo>
                  <a:pt x="0" y="2025667"/>
                </a:moveTo>
                <a:lnTo>
                  <a:pt x="1365505" y="2025667"/>
                </a:lnTo>
                <a:lnTo>
                  <a:pt x="1365505" y="0"/>
                </a:lnTo>
                <a:lnTo>
                  <a:pt x="0" y="0"/>
                </a:lnTo>
                <a:lnTo>
                  <a:pt x="0" y="2025667"/>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AutoShape 14"/>
          <p:cNvSpPr/>
          <p:nvPr/>
        </p:nvSpPr>
        <p:spPr>
          <a:xfrm flipH="1">
            <a:off x="808732" y="2709630"/>
            <a:ext cx="0" cy="3841283"/>
          </a:xfrm>
          <a:prstGeom prst="line">
            <a:avLst/>
          </a:prstGeom>
          <a:ln w="19050" cap="flat">
            <a:solidFill>
              <a:srgbClr val="3082DB"/>
            </a:solidFill>
            <a:prstDash val="solid"/>
            <a:headEnd type="none" w="sm" len="sm"/>
            <a:tailEnd type="none" w="sm" len="sm"/>
          </a:ln>
        </p:spPr>
      </p:sp>
      <p:grpSp>
        <p:nvGrpSpPr>
          <p:cNvPr id="15" name="Group 15"/>
          <p:cNvGrpSpPr/>
          <p:nvPr/>
        </p:nvGrpSpPr>
        <p:grpSpPr>
          <a:xfrm>
            <a:off x="1628067" y="7033271"/>
            <a:ext cx="1624954" cy="1624954"/>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17" name="TextBox 17"/>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18" name="Group 18"/>
          <p:cNvGrpSpPr/>
          <p:nvPr/>
        </p:nvGrpSpPr>
        <p:grpSpPr>
          <a:xfrm>
            <a:off x="1757791" y="7162996"/>
            <a:ext cx="1365505" cy="136550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20" name="TextBox 2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28067" y="5408317"/>
            <a:ext cx="1624954" cy="1624954"/>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E755"/>
            </a:solidFill>
          </p:spPr>
        </p:sp>
        <p:sp>
          <p:nvSpPr>
            <p:cNvPr id="23" name="TextBox 23"/>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24" name="Freeform 24"/>
          <p:cNvSpPr/>
          <p:nvPr/>
        </p:nvSpPr>
        <p:spPr>
          <a:xfrm>
            <a:off x="1757791" y="5538042"/>
            <a:ext cx="1365505" cy="1365505"/>
          </a:xfrm>
          <a:custGeom>
            <a:avLst/>
            <a:gdLst/>
            <a:ahLst/>
            <a:cxnLst/>
            <a:rect l="l" t="t" r="r" b="b"/>
            <a:pathLst>
              <a:path w="1365505" h="1365505">
                <a:moveTo>
                  <a:pt x="0" y="0"/>
                </a:moveTo>
                <a:lnTo>
                  <a:pt x="1365505" y="0"/>
                </a:lnTo>
                <a:lnTo>
                  <a:pt x="1365505" y="1365505"/>
                </a:lnTo>
                <a:lnTo>
                  <a:pt x="0" y="13655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aphicFrame>
        <p:nvGraphicFramePr>
          <p:cNvPr id="25" name="Table 25"/>
          <p:cNvGraphicFramePr>
            <a:graphicFrameLocks noGrp="1"/>
          </p:cNvGraphicFramePr>
          <p:nvPr/>
        </p:nvGraphicFramePr>
        <p:xfrm>
          <a:off x="3776101" y="3233324"/>
          <a:ext cx="13207313" cy="4102386"/>
        </p:xfrm>
        <a:graphic>
          <a:graphicData uri="http://schemas.openxmlformats.org/drawingml/2006/table">
            <a:tbl>
              <a:tblPr/>
              <a:tblGrid>
                <a:gridCol w="1886759">
                  <a:extLst>
                    <a:ext uri="{9D8B030D-6E8A-4147-A177-3AD203B41FA5}">
                      <a16:colId xmlns:a16="http://schemas.microsoft.com/office/drawing/2014/main" val="20000"/>
                    </a:ext>
                  </a:extLst>
                </a:gridCol>
                <a:gridCol w="1886759">
                  <a:extLst>
                    <a:ext uri="{9D8B030D-6E8A-4147-A177-3AD203B41FA5}">
                      <a16:colId xmlns:a16="http://schemas.microsoft.com/office/drawing/2014/main" val="20001"/>
                    </a:ext>
                  </a:extLst>
                </a:gridCol>
                <a:gridCol w="1886759">
                  <a:extLst>
                    <a:ext uri="{9D8B030D-6E8A-4147-A177-3AD203B41FA5}">
                      <a16:colId xmlns:a16="http://schemas.microsoft.com/office/drawing/2014/main" val="20002"/>
                    </a:ext>
                  </a:extLst>
                </a:gridCol>
                <a:gridCol w="1965697">
                  <a:extLst>
                    <a:ext uri="{9D8B030D-6E8A-4147-A177-3AD203B41FA5}">
                      <a16:colId xmlns:a16="http://schemas.microsoft.com/office/drawing/2014/main" val="20003"/>
                    </a:ext>
                  </a:extLst>
                </a:gridCol>
                <a:gridCol w="1807821">
                  <a:extLst>
                    <a:ext uri="{9D8B030D-6E8A-4147-A177-3AD203B41FA5}">
                      <a16:colId xmlns:a16="http://schemas.microsoft.com/office/drawing/2014/main" val="20004"/>
                    </a:ext>
                  </a:extLst>
                </a:gridCol>
                <a:gridCol w="1886759">
                  <a:extLst>
                    <a:ext uri="{9D8B030D-6E8A-4147-A177-3AD203B41FA5}">
                      <a16:colId xmlns:a16="http://schemas.microsoft.com/office/drawing/2014/main" val="20005"/>
                    </a:ext>
                  </a:extLst>
                </a:gridCol>
                <a:gridCol w="1886759">
                  <a:extLst>
                    <a:ext uri="{9D8B030D-6E8A-4147-A177-3AD203B41FA5}">
                      <a16:colId xmlns:a16="http://schemas.microsoft.com/office/drawing/2014/main" val="20006"/>
                    </a:ext>
                  </a:extLst>
                </a:gridCol>
              </a:tblGrid>
              <a:tr h="897575">
                <a:tc>
                  <a:txBody>
                    <a:bodyPr/>
                    <a:lstStyle/>
                    <a:p>
                      <a:pPr algn="ctr">
                        <a:lnSpc>
                          <a:spcPts val="2660"/>
                        </a:lnSpc>
                        <a:defRPr/>
                      </a:pP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Subject 1</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Subject 2</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Subject 3</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Subject 4</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Subject 5</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Subject 6</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1583">
                <a:tc>
                  <a:txBody>
                    <a:bodyPr/>
                    <a:lstStyle/>
                    <a:p>
                      <a:pPr algn="ctr">
                        <a:lnSpc>
                          <a:spcPts val="2660"/>
                        </a:lnSpc>
                        <a:defRPr/>
                      </a:pPr>
                      <a:r>
                        <a:rPr lang="en-US" sz="1900">
                          <a:solidFill>
                            <a:srgbClr val="000000"/>
                          </a:solidFill>
                          <a:latin typeface="Canva Sans"/>
                          <a:ea typeface="Canva Sans"/>
                          <a:cs typeface="Canva Sans"/>
                          <a:sym typeface="Canva Sans"/>
                        </a:rPr>
                        <a:t>School</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PCCU</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NCCU</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NCCU</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PU</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MCU</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NTNU</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1583">
                <a:tc>
                  <a:txBody>
                    <a:bodyPr/>
                    <a:lstStyle/>
                    <a:p>
                      <a:pPr algn="ctr">
                        <a:lnSpc>
                          <a:spcPts val="2660"/>
                        </a:lnSpc>
                        <a:defRPr/>
                      </a:pPr>
                      <a:r>
                        <a:rPr lang="en-US" sz="1900">
                          <a:solidFill>
                            <a:srgbClr val="000000"/>
                          </a:solidFill>
                          <a:latin typeface="Canva Sans"/>
                          <a:ea typeface="Canva Sans"/>
                          <a:cs typeface="Canva Sans"/>
                          <a:sym typeface="Canva Sans"/>
                        </a:rPr>
                        <a:t>Year</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1</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1</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2</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1</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1</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2.5</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75132">
                <a:tc>
                  <a:txBody>
                    <a:bodyPr/>
                    <a:lstStyle/>
                    <a:p>
                      <a:pPr algn="ctr">
                        <a:lnSpc>
                          <a:spcPts val="2660"/>
                        </a:lnSpc>
                        <a:defRPr/>
                      </a:pPr>
                      <a:r>
                        <a:rPr lang="en-US" sz="1900">
                          <a:solidFill>
                            <a:srgbClr val="000000"/>
                          </a:solidFill>
                          <a:latin typeface="Canva Sans"/>
                          <a:ea typeface="Canva Sans"/>
                          <a:cs typeface="Canva Sans"/>
                          <a:sym typeface="Canva Sans"/>
                        </a:rPr>
                        <a:t>Interview Duration</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40 mins</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33 mins</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33 mins</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1 hour</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42 mins</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39 mins</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6513">
                <a:tc>
                  <a:txBody>
                    <a:bodyPr/>
                    <a:lstStyle/>
                    <a:p>
                      <a:pPr algn="ctr">
                        <a:lnSpc>
                          <a:spcPts val="2660"/>
                        </a:lnSpc>
                        <a:defRPr/>
                      </a:pPr>
                      <a:r>
                        <a:rPr lang="en-US" sz="1900">
                          <a:solidFill>
                            <a:srgbClr val="000000"/>
                          </a:solidFill>
                          <a:latin typeface="Canva Sans"/>
                          <a:ea typeface="Canva Sans"/>
                          <a:cs typeface="Canva Sans"/>
                          <a:sym typeface="Canva Sans"/>
                        </a:rPr>
                        <a:t>Words (Tokens)</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537</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633</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673</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898</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644</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660"/>
                        </a:lnSpc>
                        <a:defRPr/>
                      </a:pPr>
                      <a:r>
                        <a:rPr lang="en-US" sz="1900">
                          <a:solidFill>
                            <a:srgbClr val="000000"/>
                          </a:solidFill>
                          <a:latin typeface="Canva Sans"/>
                          <a:ea typeface="Canva Sans"/>
                          <a:cs typeface="Canva Sans"/>
                          <a:sym typeface="Canva Sans"/>
                        </a:rPr>
                        <a:t>702</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6" name="TextBox 26"/>
          <p:cNvSpPr txBox="1"/>
          <p:nvPr/>
        </p:nvSpPr>
        <p:spPr>
          <a:xfrm>
            <a:off x="2081840" y="786765"/>
            <a:ext cx="10415959" cy="910506"/>
          </a:xfrm>
          <a:prstGeom prst="rect">
            <a:avLst/>
          </a:prstGeom>
        </p:spPr>
        <p:txBody>
          <a:bodyPr lIns="0" tIns="0" rIns="0" bIns="0" rtlCol="0" anchor="t">
            <a:spAutoFit/>
          </a:bodyPr>
          <a:lstStyle/>
          <a:p>
            <a:pPr algn="l">
              <a:lnSpc>
                <a:spcPts val="7139"/>
              </a:lnSpc>
            </a:pPr>
            <a:r>
              <a:rPr lang="en-US" sz="6999" dirty="0">
                <a:solidFill>
                  <a:srgbClr val="3082DB"/>
                </a:solidFill>
                <a:latin typeface="Public Sans Heavy"/>
                <a:ea typeface="Public Sans Heavy"/>
                <a:cs typeface="Public Sans Heavy"/>
                <a:sym typeface="Public Sans Heavy"/>
              </a:rPr>
              <a:t>DATA DESCRIPTION </a:t>
            </a:r>
          </a:p>
        </p:txBody>
      </p:sp>
      <p:sp>
        <p:nvSpPr>
          <p:cNvPr id="27" name="TextBox 27"/>
          <p:cNvSpPr txBox="1"/>
          <p:nvPr/>
        </p:nvSpPr>
        <p:spPr>
          <a:xfrm>
            <a:off x="12660601" y="823065"/>
            <a:ext cx="4322814" cy="1245869"/>
          </a:xfrm>
          <a:prstGeom prst="rect">
            <a:avLst/>
          </a:prstGeom>
        </p:spPr>
        <p:txBody>
          <a:bodyPr lIns="0" tIns="0" rIns="0" bIns="0" rtlCol="0" anchor="t">
            <a:spAutoFit/>
          </a:bodyPr>
          <a:lstStyle/>
          <a:p>
            <a:pPr algn="r">
              <a:lnSpc>
                <a:spcPts val="1680"/>
              </a:lnSpc>
            </a:pPr>
            <a:r>
              <a:rPr lang="en-US" sz="1200">
                <a:solidFill>
                  <a:srgbClr val="3082DB"/>
                </a:solidFill>
                <a:latin typeface="Canva Sans"/>
                <a:ea typeface="Canva Sans"/>
                <a:cs typeface="Canva Sans"/>
                <a:sym typeface="Canva Sans"/>
              </a:rPr>
              <a:t>PCCU: Chinese Culture University</a:t>
            </a:r>
          </a:p>
          <a:p>
            <a:pPr algn="r">
              <a:lnSpc>
                <a:spcPts val="1680"/>
              </a:lnSpc>
            </a:pPr>
            <a:r>
              <a:rPr lang="en-US" sz="1200">
                <a:solidFill>
                  <a:srgbClr val="3082DB"/>
                </a:solidFill>
                <a:latin typeface="Canva Sans"/>
                <a:ea typeface="Canva Sans"/>
                <a:cs typeface="Canva Sans"/>
                <a:sym typeface="Canva Sans"/>
              </a:rPr>
              <a:t>NCCU: National Chengchi University</a:t>
            </a:r>
          </a:p>
          <a:p>
            <a:pPr algn="r">
              <a:lnSpc>
                <a:spcPts val="1680"/>
              </a:lnSpc>
            </a:pPr>
            <a:r>
              <a:rPr lang="en-US" sz="1200">
                <a:solidFill>
                  <a:srgbClr val="3082DB"/>
                </a:solidFill>
                <a:latin typeface="Canva Sans"/>
                <a:ea typeface="Canva Sans"/>
                <a:cs typeface="Canva Sans"/>
                <a:sym typeface="Canva Sans"/>
              </a:rPr>
              <a:t>PU: Providence University</a:t>
            </a:r>
          </a:p>
          <a:p>
            <a:pPr algn="r">
              <a:lnSpc>
                <a:spcPts val="1680"/>
              </a:lnSpc>
            </a:pPr>
            <a:r>
              <a:rPr lang="en-US" sz="1200">
                <a:solidFill>
                  <a:srgbClr val="3082DB"/>
                </a:solidFill>
                <a:latin typeface="Canva Sans"/>
                <a:ea typeface="Canva Sans"/>
                <a:cs typeface="Canva Sans"/>
                <a:sym typeface="Canva Sans"/>
              </a:rPr>
              <a:t>MCU: Ming Chuan University</a:t>
            </a:r>
          </a:p>
          <a:p>
            <a:pPr algn="r">
              <a:lnSpc>
                <a:spcPts val="1680"/>
              </a:lnSpc>
            </a:pPr>
            <a:r>
              <a:rPr lang="en-US" sz="1200">
                <a:solidFill>
                  <a:srgbClr val="3082DB"/>
                </a:solidFill>
                <a:latin typeface="Canva Sans"/>
                <a:ea typeface="Canva Sans"/>
                <a:cs typeface="Canva Sans"/>
                <a:sym typeface="Canva Sans"/>
              </a:rPr>
              <a:t>NTNU: National Taiwan Normal University</a:t>
            </a:r>
          </a:p>
          <a:p>
            <a:pPr algn="r">
              <a:lnSpc>
                <a:spcPts val="1680"/>
              </a:lnSpc>
              <a:spcBef>
                <a:spcPct val="0"/>
              </a:spcBef>
            </a:pPr>
            <a:endParaRPr lang="en-US" sz="1200">
              <a:solidFill>
                <a:srgbClr val="3082DB"/>
              </a:solidFill>
              <a:latin typeface="Canva Sans"/>
              <a:ea typeface="Canva Sans"/>
              <a:cs typeface="Canva Sans"/>
              <a:sym typeface="Canva Sans"/>
            </a:endParaRPr>
          </a:p>
        </p:txBody>
      </p:sp>
      <p:sp>
        <p:nvSpPr>
          <p:cNvPr id="28" name="TextBox 28"/>
          <p:cNvSpPr txBox="1"/>
          <p:nvPr/>
        </p:nvSpPr>
        <p:spPr>
          <a:xfrm>
            <a:off x="3776101" y="7798123"/>
            <a:ext cx="6006992" cy="1298575"/>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Canva Sans"/>
                <a:ea typeface="Canva Sans"/>
                <a:cs typeface="Canva Sans"/>
                <a:sym typeface="Canva Sans"/>
              </a:rPr>
              <a:t>Semi-structured interviews</a:t>
            </a:r>
          </a:p>
          <a:p>
            <a:pPr marL="539748" lvl="1" indent="-269874" algn="l">
              <a:lnSpc>
                <a:spcPts val="3499"/>
              </a:lnSpc>
              <a:buFont typeface="Arial"/>
              <a:buChar char="•"/>
            </a:pPr>
            <a:r>
              <a:rPr lang="en-US" sz="2499">
                <a:solidFill>
                  <a:srgbClr val="000000"/>
                </a:solidFill>
                <a:latin typeface="Canva Sans"/>
                <a:ea typeface="Canva Sans"/>
                <a:cs typeface="Canva Sans"/>
                <a:sym typeface="Canva Sans"/>
              </a:rPr>
              <a:t>Snowball sampling</a:t>
            </a:r>
          </a:p>
          <a:p>
            <a:pPr algn="l">
              <a:lnSpc>
                <a:spcPts val="3499"/>
              </a:lnSpc>
            </a:pPr>
            <a:endParaRPr lang="en-US" sz="2499">
              <a:solidFill>
                <a:srgbClr val="000000"/>
              </a:solidFill>
              <a:latin typeface="Canva Sans"/>
              <a:ea typeface="Canva Sans"/>
              <a:cs typeface="Canva Sans"/>
              <a:sym typeface="Canva Sans"/>
            </a:endParaRPr>
          </a:p>
        </p:txBody>
      </p:sp>
      <p:grpSp>
        <p:nvGrpSpPr>
          <p:cNvPr id="29" name="Group 29"/>
          <p:cNvGrpSpPr/>
          <p:nvPr/>
        </p:nvGrpSpPr>
        <p:grpSpPr>
          <a:xfrm>
            <a:off x="4245292" y="8322945"/>
            <a:ext cx="3143250" cy="427672"/>
            <a:chOff x="0" y="0"/>
            <a:chExt cx="4191000" cy="570230"/>
          </a:xfrm>
        </p:grpSpPr>
        <p:sp>
          <p:nvSpPr>
            <p:cNvPr id="30" name="Freeform 30"/>
            <p:cNvSpPr/>
            <p:nvPr/>
          </p:nvSpPr>
          <p:spPr>
            <a:xfrm>
              <a:off x="-60960" y="50800"/>
              <a:ext cx="4203700" cy="760730"/>
            </a:xfrm>
            <a:custGeom>
              <a:avLst/>
              <a:gdLst/>
              <a:ahLst/>
              <a:cxnLst/>
              <a:rect l="l" t="t" r="r" b="b"/>
              <a:pathLst>
                <a:path w="4203700" h="760730">
                  <a:moveTo>
                    <a:pt x="111760" y="0"/>
                  </a:moveTo>
                  <a:cubicBezTo>
                    <a:pt x="3587750" y="2540"/>
                    <a:pt x="3661410" y="0"/>
                    <a:pt x="3770630" y="11430"/>
                  </a:cubicBezTo>
                  <a:cubicBezTo>
                    <a:pt x="3860800" y="22860"/>
                    <a:pt x="3942080" y="27940"/>
                    <a:pt x="4014470" y="59690"/>
                  </a:cubicBezTo>
                  <a:cubicBezTo>
                    <a:pt x="4084320" y="90170"/>
                    <a:pt x="4203700" y="147320"/>
                    <a:pt x="4201160" y="195580"/>
                  </a:cubicBezTo>
                  <a:cubicBezTo>
                    <a:pt x="4196080" y="261620"/>
                    <a:pt x="3869690" y="355600"/>
                    <a:pt x="3796030" y="408940"/>
                  </a:cubicBezTo>
                  <a:cubicBezTo>
                    <a:pt x="3764280" y="431800"/>
                    <a:pt x="3768090" y="455930"/>
                    <a:pt x="3735070" y="467360"/>
                  </a:cubicBezTo>
                  <a:cubicBezTo>
                    <a:pt x="3671570" y="492760"/>
                    <a:pt x="3572510" y="459740"/>
                    <a:pt x="3404870" y="457200"/>
                  </a:cubicBezTo>
                  <a:cubicBezTo>
                    <a:pt x="2876550" y="448310"/>
                    <a:pt x="411480" y="760730"/>
                    <a:pt x="111760" y="461010"/>
                  </a:cubicBezTo>
                  <a:cubicBezTo>
                    <a:pt x="0" y="349250"/>
                    <a:pt x="111760" y="0"/>
                    <a:pt x="111760" y="0"/>
                  </a:cubicBezTo>
                </a:path>
              </a:pathLst>
            </a:custGeom>
            <a:solidFill>
              <a:srgbClr val="F4CA44">
                <a:alpha val="49804"/>
              </a:srgbClr>
            </a:solidFill>
            <a:ln cap="sq">
              <a:noFill/>
              <a:prstDash val="solid"/>
              <a:miter/>
            </a:ln>
          </p:spPr>
        </p:sp>
      </p:grpSp>
      <p:grpSp>
        <p:nvGrpSpPr>
          <p:cNvPr id="31" name="Group 31"/>
          <p:cNvGrpSpPr/>
          <p:nvPr/>
        </p:nvGrpSpPr>
        <p:grpSpPr>
          <a:xfrm>
            <a:off x="4170997" y="7919085"/>
            <a:ext cx="4751070" cy="433388"/>
            <a:chOff x="0" y="0"/>
            <a:chExt cx="6334760" cy="577850"/>
          </a:xfrm>
        </p:grpSpPr>
        <p:sp>
          <p:nvSpPr>
            <p:cNvPr id="32" name="Freeform 32"/>
            <p:cNvSpPr/>
            <p:nvPr/>
          </p:nvSpPr>
          <p:spPr>
            <a:xfrm>
              <a:off x="-68580" y="33020"/>
              <a:ext cx="6381750" cy="883920"/>
            </a:xfrm>
            <a:custGeom>
              <a:avLst/>
              <a:gdLst/>
              <a:ahLst/>
              <a:cxnLst/>
              <a:rect l="l" t="t" r="r" b="b"/>
              <a:pathLst>
                <a:path w="6381750" h="883920">
                  <a:moveTo>
                    <a:pt x="119380" y="17780"/>
                  </a:moveTo>
                  <a:cubicBezTo>
                    <a:pt x="5955030" y="26670"/>
                    <a:pt x="6061710" y="0"/>
                    <a:pt x="6078220" y="35560"/>
                  </a:cubicBezTo>
                  <a:cubicBezTo>
                    <a:pt x="6093460" y="72390"/>
                    <a:pt x="5892800" y="212090"/>
                    <a:pt x="5908040" y="237490"/>
                  </a:cubicBezTo>
                  <a:cubicBezTo>
                    <a:pt x="5929630" y="271780"/>
                    <a:pt x="6300470" y="83820"/>
                    <a:pt x="6351270" y="125730"/>
                  </a:cubicBezTo>
                  <a:cubicBezTo>
                    <a:pt x="6381750" y="152400"/>
                    <a:pt x="6367780" y="237490"/>
                    <a:pt x="6338570" y="289560"/>
                  </a:cubicBezTo>
                  <a:cubicBezTo>
                    <a:pt x="6297930" y="363220"/>
                    <a:pt x="6177280" y="455930"/>
                    <a:pt x="6057900" y="492760"/>
                  </a:cubicBezTo>
                  <a:cubicBezTo>
                    <a:pt x="5904230" y="541020"/>
                    <a:pt x="5761990" y="478790"/>
                    <a:pt x="5466080" y="474980"/>
                  </a:cubicBezTo>
                  <a:cubicBezTo>
                    <a:pt x="4575810" y="461010"/>
                    <a:pt x="523240" y="883920"/>
                    <a:pt x="119380" y="478790"/>
                  </a:cubicBezTo>
                  <a:cubicBezTo>
                    <a:pt x="0" y="360680"/>
                    <a:pt x="119380" y="17780"/>
                    <a:pt x="119380" y="17780"/>
                  </a:cubicBezTo>
                </a:path>
              </a:pathLst>
            </a:custGeom>
            <a:solidFill>
              <a:srgbClr val="F4CA44">
                <a:alpha val="49804"/>
              </a:srgbClr>
            </a:solidFill>
            <a:ln cap="sq">
              <a:noFill/>
              <a:prstDash val="solid"/>
              <a:miter/>
            </a:ln>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033271"/>
            <a:ext cx="1624954" cy="162495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4" name="TextBox 4"/>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5" name="Freeform 5"/>
          <p:cNvSpPr/>
          <p:nvPr/>
        </p:nvSpPr>
        <p:spPr>
          <a:xfrm>
            <a:off x="125980" y="7162996"/>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0" y="8662046"/>
            <a:ext cx="1624954" cy="1624954"/>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8" name="TextBox 8"/>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9" name="Freeform 9"/>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0" y="0"/>
            <a:ext cx="1624954" cy="7033271"/>
            <a:chOff x="0" y="0"/>
            <a:chExt cx="812800" cy="3518034"/>
          </a:xfrm>
        </p:grpSpPr>
        <p:sp>
          <p:nvSpPr>
            <p:cNvPr id="11" name="Freeform 11"/>
            <p:cNvSpPr/>
            <p:nvPr/>
          </p:nvSpPr>
          <p:spPr>
            <a:xfrm>
              <a:off x="0" y="0"/>
              <a:ext cx="812800" cy="3518034"/>
            </a:xfrm>
            <a:custGeom>
              <a:avLst/>
              <a:gdLst/>
              <a:ahLst/>
              <a:cxnLst/>
              <a:rect l="l" t="t" r="r" b="b"/>
              <a:pathLst>
                <a:path w="812800" h="3518034">
                  <a:moveTo>
                    <a:pt x="0" y="0"/>
                  </a:moveTo>
                  <a:lnTo>
                    <a:pt x="812800" y="0"/>
                  </a:lnTo>
                  <a:lnTo>
                    <a:pt x="812800" y="3518034"/>
                  </a:lnTo>
                  <a:lnTo>
                    <a:pt x="0" y="3518034"/>
                  </a:lnTo>
                  <a:close/>
                </a:path>
              </a:pathLst>
            </a:custGeom>
            <a:solidFill>
              <a:srgbClr val="FBFBF3"/>
            </a:solidFill>
          </p:spPr>
        </p:sp>
        <p:sp>
          <p:nvSpPr>
            <p:cNvPr id="12" name="TextBox 12"/>
            <p:cNvSpPr txBox="1"/>
            <p:nvPr/>
          </p:nvSpPr>
          <p:spPr>
            <a:xfrm>
              <a:off x="0" y="-38100"/>
              <a:ext cx="812800" cy="3556134"/>
            </a:xfrm>
            <a:prstGeom prst="rect">
              <a:avLst/>
            </a:prstGeom>
          </p:spPr>
          <p:txBody>
            <a:bodyPr lIns="40426" tIns="40426" rIns="40426" bIns="40426" rtlCol="0" anchor="ctr"/>
            <a:lstStyle/>
            <a:p>
              <a:pPr algn="ctr">
                <a:lnSpc>
                  <a:spcPts val="2660"/>
                </a:lnSpc>
                <a:spcBef>
                  <a:spcPct val="0"/>
                </a:spcBef>
              </a:pPr>
              <a:endParaRPr/>
            </a:p>
          </p:txBody>
        </p:sp>
      </p:grpSp>
      <p:sp>
        <p:nvSpPr>
          <p:cNvPr id="13" name="Freeform 13"/>
          <p:cNvSpPr/>
          <p:nvPr/>
        </p:nvSpPr>
        <p:spPr>
          <a:xfrm flipV="1">
            <a:off x="125980" y="201604"/>
            <a:ext cx="1365505" cy="2025666"/>
          </a:xfrm>
          <a:custGeom>
            <a:avLst/>
            <a:gdLst/>
            <a:ahLst/>
            <a:cxnLst/>
            <a:rect l="l" t="t" r="r" b="b"/>
            <a:pathLst>
              <a:path w="1365505" h="2025666">
                <a:moveTo>
                  <a:pt x="0" y="2025667"/>
                </a:moveTo>
                <a:lnTo>
                  <a:pt x="1365505" y="2025667"/>
                </a:lnTo>
                <a:lnTo>
                  <a:pt x="1365505" y="0"/>
                </a:lnTo>
                <a:lnTo>
                  <a:pt x="0" y="0"/>
                </a:lnTo>
                <a:lnTo>
                  <a:pt x="0" y="2025667"/>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AutoShape 14"/>
          <p:cNvSpPr/>
          <p:nvPr/>
        </p:nvSpPr>
        <p:spPr>
          <a:xfrm flipH="1">
            <a:off x="808732" y="2709630"/>
            <a:ext cx="0" cy="3841283"/>
          </a:xfrm>
          <a:prstGeom prst="line">
            <a:avLst/>
          </a:prstGeom>
          <a:ln w="19050" cap="flat">
            <a:solidFill>
              <a:srgbClr val="3082DB"/>
            </a:solidFill>
            <a:prstDash val="solid"/>
            <a:headEnd type="none" w="sm" len="sm"/>
            <a:tailEnd type="none" w="sm" len="sm"/>
          </a:ln>
        </p:spPr>
      </p:sp>
      <p:grpSp>
        <p:nvGrpSpPr>
          <p:cNvPr id="15" name="Group 15"/>
          <p:cNvGrpSpPr/>
          <p:nvPr/>
        </p:nvGrpSpPr>
        <p:grpSpPr>
          <a:xfrm>
            <a:off x="1628067" y="7033271"/>
            <a:ext cx="1624954" cy="1624954"/>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17" name="TextBox 17"/>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18" name="Group 18"/>
          <p:cNvGrpSpPr/>
          <p:nvPr/>
        </p:nvGrpSpPr>
        <p:grpSpPr>
          <a:xfrm>
            <a:off x="1757791" y="7162996"/>
            <a:ext cx="1365505" cy="136550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20" name="TextBox 2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28067" y="5408317"/>
            <a:ext cx="1624954" cy="1624954"/>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E755"/>
            </a:solidFill>
          </p:spPr>
        </p:sp>
        <p:sp>
          <p:nvSpPr>
            <p:cNvPr id="23" name="TextBox 23"/>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24" name="Freeform 24"/>
          <p:cNvSpPr/>
          <p:nvPr/>
        </p:nvSpPr>
        <p:spPr>
          <a:xfrm>
            <a:off x="1757791" y="5538042"/>
            <a:ext cx="1365505" cy="1365505"/>
          </a:xfrm>
          <a:custGeom>
            <a:avLst/>
            <a:gdLst/>
            <a:ahLst/>
            <a:cxnLst/>
            <a:rect l="l" t="t" r="r" b="b"/>
            <a:pathLst>
              <a:path w="1365505" h="1365505">
                <a:moveTo>
                  <a:pt x="0" y="0"/>
                </a:moveTo>
                <a:lnTo>
                  <a:pt x="1365505" y="0"/>
                </a:lnTo>
                <a:lnTo>
                  <a:pt x="1365505" y="1365505"/>
                </a:lnTo>
                <a:lnTo>
                  <a:pt x="0" y="13655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5006421" y="1936465"/>
            <a:ext cx="8275157" cy="5020636"/>
          </a:xfrm>
          <a:custGeom>
            <a:avLst/>
            <a:gdLst/>
            <a:ahLst/>
            <a:cxnLst/>
            <a:rect l="l" t="t" r="r" b="b"/>
            <a:pathLst>
              <a:path w="10036977" h="6370218">
                <a:moveTo>
                  <a:pt x="0" y="0"/>
                </a:moveTo>
                <a:lnTo>
                  <a:pt x="10036977" y="0"/>
                </a:lnTo>
                <a:lnTo>
                  <a:pt x="10036977" y="6370218"/>
                </a:lnTo>
                <a:lnTo>
                  <a:pt x="0" y="6370218"/>
                </a:lnTo>
                <a:lnTo>
                  <a:pt x="0" y="0"/>
                </a:lnTo>
                <a:close/>
              </a:path>
            </a:pathLst>
          </a:custGeom>
          <a:blipFill>
            <a:blip r:embed="rId10"/>
            <a:stretch>
              <a:fillRect/>
            </a:stretch>
          </a:blipFill>
        </p:spPr>
        <p:txBody>
          <a:bodyPr/>
          <a:lstStyle/>
          <a:p>
            <a:endParaRPr lang="en-TW" dirty="0"/>
          </a:p>
        </p:txBody>
      </p:sp>
      <p:sp>
        <p:nvSpPr>
          <p:cNvPr id="26" name="TextBox 26"/>
          <p:cNvSpPr txBox="1"/>
          <p:nvPr/>
        </p:nvSpPr>
        <p:spPr>
          <a:xfrm>
            <a:off x="2081840" y="786765"/>
            <a:ext cx="10790374" cy="910506"/>
          </a:xfrm>
          <a:prstGeom prst="rect">
            <a:avLst/>
          </a:prstGeom>
        </p:spPr>
        <p:txBody>
          <a:bodyPr lIns="0" tIns="0" rIns="0" bIns="0" rtlCol="0" anchor="t">
            <a:spAutoFit/>
          </a:bodyPr>
          <a:lstStyle/>
          <a:p>
            <a:pPr algn="l">
              <a:lnSpc>
                <a:spcPts val="7139"/>
              </a:lnSpc>
            </a:pPr>
            <a:r>
              <a:rPr lang="en-US" sz="6999" dirty="0">
                <a:solidFill>
                  <a:schemeClr val="accent2"/>
                </a:solidFill>
                <a:latin typeface="Public Sans Heavy"/>
                <a:ea typeface="Public Sans Heavy"/>
                <a:cs typeface="Public Sans Heavy"/>
                <a:sym typeface="Public Sans Heavy"/>
              </a:rPr>
              <a:t>DATA Pre-Processing</a:t>
            </a:r>
          </a:p>
        </p:txBody>
      </p:sp>
      <p:sp>
        <p:nvSpPr>
          <p:cNvPr id="27" name="TextBox 27"/>
          <p:cNvSpPr txBox="1"/>
          <p:nvPr/>
        </p:nvSpPr>
        <p:spPr>
          <a:xfrm>
            <a:off x="4957286" y="1699260"/>
            <a:ext cx="10294198" cy="422275"/>
          </a:xfrm>
          <a:prstGeom prst="rect">
            <a:avLst/>
          </a:prstGeom>
        </p:spPr>
        <p:txBody>
          <a:bodyPr lIns="0" tIns="0" rIns="0" bIns="0" rtlCol="0" anchor="t">
            <a:spAutoFit/>
          </a:bodyPr>
          <a:lstStyle/>
          <a:p>
            <a:pPr algn="ctr">
              <a:lnSpc>
                <a:spcPts val="3499"/>
              </a:lnSpc>
              <a:spcBef>
                <a:spcPct val="0"/>
              </a:spcBef>
            </a:pPr>
            <a:r>
              <a:rPr lang="en-US" sz="2499" dirty="0">
                <a:solidFill>
                  <a:schemeClr val="accent2"/>
                </a:solidFill>
                <a:latin typeface="Canva Sans"/>
                <a:ea typeface="Canva Sans"/>
                <a:cs typeface="Canva Sans"/>
                <a:sym typeface="Canva Sans"/>
              </a:rPr>
              <a:t>Specifically for LDA MODEL</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AD223F9-E9FA-A34A-A36D-5796DC975440}"/>
                  </a:ext>
                </a:extLst>
              </p:cNvPr>
              <p:cNvSpPr txBox="1"/>
              <p:nvPr/>
            </p:nvSpPr>
            <p:spPr>
              <a:xfrm>
                <a:off x="4648200" y="8039100"/>
                <a:ext cx="9144000" cy="1839606"/>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14:m>
                  <m:oMath xmlns:m="http://schemas.openxmlformats.org/officeDocument/2006/math">
                    <m:f>
                      <m:fPr>
                        <m:ctrlPr>
                          <a:rPr lang="en-TW" sz="1800" i="1" u="none" strike="noStrike"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u="none" strike="noStrike">
                            <a:effectLst/>
                            <a:latin typeface="Cambria Math" panose="02040503050406030204" pitchFamily="18" charset="0"/>
                            <a:ea typeface="Times New Roman" panose="02020603050405020304" pitchFamily="18" charset="0"/>
                          </a:rPr>
                          <m:t>𝑊𝑒𝑖𝑔h𝑡</m:t>
                        </m:r>
                      </m:num>
                      <m:den>
                        <m:r>
                          <a:rPr lang="vi-VN" sz="1800" i="1" u="none" strike="noStrike">
                            <a:effectLst/>
                            <a:latin typeface="Cambria Math" panose="02040503050406030204" pitchFamily="18" charset="0"/>
                            <a:ea typeface="Times New Roman" panose="02020603050405020304" pitchFamily="18" charset="0"/>
                          </a:rPr>
                          <m:t>𝑃𝑟𝑜𝑏𝑎𝑏𝑖𝑙𝑖𝑡𝑦</m:t>
                        </m:r>
                      </m:den>
                    </m:f>
                  </m:oMath>
                </a14:m>
                <a:r>
                  <a:rPr lang="vi-VN" sz="1800" u="none" strike="noStrike" dirty="0">
                    <a:effectLst/>
                    <a:latin typeface="Times New Roman" panose="02020603050405020304" pitchFamily="18" charset="0"/>
                    <a:ea typeface="Times New Roman" panose="02020603050405020304" pitchFamily="18" charset="0"/>
                  </a:rPr>
                  <a:t>: The numbers indicate how strongly a particular word is associated with a specific topic. A higher weight means that the word is more representative or more frequently appears in the context of that topic.</a:t>
                </a:r>
                <a:endParaRPr lang="en-TW" sz="1600" u="none" strike="noStrike" dirty="0">
                  <a:effectLst/>
                  <a:latin typeface="Arial" panose="020B0604020202020204" pitchFamily="34" charset="0"/>
                  <a:ea typeface="PMingLiU" panose="02020500000000000000" pitchFamily="18" charset="-120"/>
                </a:endParaRPr>
              </a:p>
              <a:p>
                <a:pPr marL="342900" lvl="0" indent="-342900" algn="just">
                  <a:lnSpc>
                    <a:spcPct val="115000"/>
                  </a:lnSpc>
                  <a:buFont typeface="Arial" panose="020B0604020202020204" pitchFamily="34" charset="0"/>
                  <a:buChar char="●"/>
                </a:pPr>
                <a14:m>
                  <m:oMath xmlns:m="http://schemas.openxmlformats.org/officeDocument/2006/math">
                    <m:r>
                      <a:rPr lang="vi-VN" sz="1800" i="1" u="none" strike="noStrike">
                        <a:effectLst/>
                        <a:latin typeface="Cambria Math" panose="02040503050406030204" pitchFamily="18" charset="0"/>
                        <a:ea typeface="Times New Roman" panose="02020603050405020304" pitchFamily="18" charset="0"/>
                      </a:rPr>
                      <m:t>𝑆𝑢𝑚</m:t>
                    </m:r>
                    <m:r>
                      <a:rPr lang="vi-VN" sz="1800" i="1" u="none" strike="noStrike">
                        <a:effectLst/>
                        <a:latin typeface="Cambria Math" panose="02040503050406030204" pitchFamily="18" charset="0"/>
                        <a:ea typeface="Times New Roman" panose="02020603050405020304" pitchFamily="18" charset="0"/>
                      </a:rPr>
                      <m:t> </m:t>
                    </m:r>
                    <m:r>
                      <a:rPr lang="vi-VN" sz="1800" i="1" u="none" strike="noStrike">
                        <a:effectLst/>
                        <a:latin typeface="Cambria Math" panose="02040503050406030204" pitchFamily="18" charset="0"/>
                        <a:ea typeface="Times New Roman" panose="02020603050405020304" pitchFamily="18" charset="0"/>
                      </a:rPr>
                      <m:t>𝑜𝑓</m:t>
                    </m:r>
                    <m:r>
                      <a:rPr lang="vi-VN" sz="1800" i="1" u="none" strike="noStrike">
                        <a:effectLst/>
                        <a:latin typeface="Cambria Math" panose="02040503050406030204" pitchFamily="18" charset="0"/>
                        <a:ea typeface="Times New Roman" panose="02020603050405020304" pitchFamily="18" charset="0"/>
                      </a:rPr>
                      <m:t> </m:t>
                    </m:r>
                    <m:r>
                      <a:rPr lang="vi-VN" sz="1800" i="1" u="none" strike="noStrike">
                        <a:effectLst/>
                        <a:latin typeface="Cambria Math" panose="02040503050406030204" pitchFamily="18" charset="0"/>
                        <a:ea typeface="Times New Roman" panose="02020603050405020304" pitchFamily="18" charset="0"/>
                      </a:rPr>
                      <m:t>𝑊𝑒𝑖𝑔h𝑡𝑠</m:t>
                    </m:r>
                  </m:oMath>
                </a14:m>
                <a:r>
                  <a:rPr lang="vi-VN" sz="1800" u="none" strike="noStrike" dirty="0">
                    <a:effectLst/>
                    <a:latin typeface="Times New Roman" panose="02020603050405020304" pitchFamily="18" charset="0"/>
                    <a:ea typeface="Times New Roman" panose="02020603050405020304" pitchFamily="18" charset="0"/>
                  </a:rPr>
                  <a:t>: For each topic, the sum of the weights of all words typically equals 1. This normalization helps in interpreting the weights as probabilities.</a:t>
                </a:r>
                <a:endParaRPr lang="en-TW" sz="1600" u="none" strike="noStrike" dirty="0">
                  <a:effectLst/>
                  <a:latin typeface="Arial" panose="020B0604020202020204" pitchFamily="34" charset="0"/>
                  <a:ea typeface="PMingLiU" panose="02020500000000000000" pitchFamily="18" charset="-120"/>
                </a:endParaRPr>
              </a:p>
            </p:txBody>
          </p:sp>
        </mc:Choice>
        <mc:Fallback xmlns="">
          <p:sp>
            <p:nvSpPr>
              <p:cNvPr id="29" name="TextBox 28">
                <a:extLst>
                  <a:ext uri="{FF2B5EF4-FFF2-40B4-BE49-F238E27FC236}">
                    <a16:creationId xmlns:a16="http://schemas.microsoft.com/office/drawing/2014/main" id="{FAD223F9-E9FA-A34A-A36D-5796DC975440}"/>
                  </a:ext>
                </a:extLst>
              </p:cNvPr>
              <p:cNvSpPr txBox="1">
                <a:spLocks noRot="1" noChangeAspect="1" noMove="1" noResize="1" noEditPoints="1" noAdjustHandles="1" noChangeArrowheads="1" noChangeShapeType="1" noTextEdit="1"/>
              </p:cNvSpPr>
              <p:nvPr/>
            </p:nvSpPr>
            <p:spPr>
              <a:xfrm>
                <a:off x="4648200" y="8039100"/>
                <a:ext cx="9144000" cy="1839606"/>
              </a:xfrm>
              <a:prstGeom prst="rect">
                <a:avLst/>
              </a:prstGeom>
              <a:blipFill>
                <a:blip r:embed="rId11"/>
                <a:stretch>
                  <a:fillRect l="-555" r="-555" b="-3425"/>
                </a:stretch>
              </a:blipFill>
            </p:spPr>
            <p:txBody>
              <a:bodyPr/>
              <a:lstStyle/>
              <a:p>
                <a:r>
                  <a:rPr lang="en-TW">
                    <a:noFill/>
                  </a:rPr>
                  <a:t> </a:t>
                </a:r>
              </a:p>
            </p:txBody>
          </p:sp>
        </mc:Fallback>
      </mc:AlternateContent>
      <p:sp>
        <p:nvSpPr>
          <p:cNvPr id="30" name="Down Arrow 29">
            <a:extLst>
              <a:ext uri="{FF2B5EF4-FFF2-40B4-BE49-F238E27FC236}">
                <a16:creationId xmlns:a16="http://schemas.microsoft.com/office/drawing/2014/main" id="{318A7E84-9289-2B46-8043-FAF1D2C76C79}"/>
              </a:ext>
            </a:extLst>
          </p:cNvPr>
          <p:cNvSpPr/>
          <p:nvPr/>
        </p:nvSpPr>
        <p:spPr>
          <a:xfrm>
            <a:off x="8801099" y="6705309"/>
            <a:ext cx="685800" cy="125675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B33ECD"/>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4954" y="8662046"/>
            <a:ext cx="13413138" cy="1624954"/>
            <a:chOff x="0" y="0"/>
            <a:chExt cx="6709235" cy="812800"/>
          </a:xfrm>
        </p:grpSpPr>
        <p:sp>
          <p:nvSpPr>
            <p:cNvPr id="3" name="Freeform 3"/>
            <p:cNvSpPr/>
            <p:nvPr/>
          </p:nvSpPr>
          <p:spPr>
            <a:xfrm>
              <a:off x="0" y="0"/>
              <a:ext cx="6709235" cy="812800"/>
            </a:xfrm>
            <a:custGeom>
              <a:avLst/>
              <a:gdLst/>
              <a:ahLst/>
              <a:cxnLst/>
              <a:rect l="l" t="t" r="r" b="b"/>
              <a:pathLst>
                <a:path w="6709235" h="812800">
                  <a:moveTo>
                    <a:pt x="0" y="0"/>
                  </a:moveTo>
                  <a:lnTo>
                    <a:pt x="6709235" y="0"/>
                  </a:lnTo>
                  <a:lnTo>
                    <a:pt x="6709235" y="812800"/>
                  </a:lnTo>
                  <a:lnTo>
                    <a:pt x="0" y="812800"/>
                  </a:lnTo>
                  <a:close/>
                </a:path>
              </a:pathLst>
            </a:custGeom>
            <a:solidFill>
              <a:srgbClr val="FBFBF3"/>
            </a:solidFill>
          </p:spPr>
        </p:sp>
        <p:sp>
          <p:nvSpPr>
            <p:cNvPr id="4" name="TextBox 4"/>
            <p:cNvSpPr txBox="1"/>
            <p:nvPr/>
          </p:nvSpPr>
          <p:spPr>
            <a:xfrm>
              <a:off x="0" y="-38100"/>
              <a:ext cx="6709235"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5" name="Group 5"/>
          <p:cNvGrpSpPr/>
          <p:nvPr/>
        </p:nvGrpSpPr>
        <p:grpSpPr>
          <a:xfrm>
            <a:off x="0" y="824669"/>
            <a:ext cx="9478596" cy="2282179"/>
            <a:chOff x="0" y="0"/>
            <a:chExt cx="4741182" cy="1141543"/>
          </a:xfrm>
        </p:grpSpPr>
        <p:sp>
          <p:nvSpPr>
            <p:cNvPr id="6" name="Freeform 6"/>
            <p:cNvSpPr/>
            <p:nvPr/>
          </p:nvSpPr>
          <p:spPr>
            <a:xfrm>
              <a:off x="0" y="0"/>
              <a:ext cx="4741182" cy="1141543"/>
            </a:xfrm>
            <a:custGeom>
              <a:avLst/>
              <a:gdLst/>
              <a:ahLst/>
              <a:cxnLst/>
              <a:rect l="l" t="t" r="r" b="b"/>
              <a:pathLst>
                <a:path w="4741182" h="1141543">
                  <a:moveTo>
                    <a:pt x="0" y="0"/>
                  </a:moveTo>
                  <a:lnTo>
                    <a:pt x="4741182" y="0"/>
                  </a:lnTo>
                  <a:lnTo>
                    <a:pt x="4741182" y="1141543"/>
                  </a:lnTo>
                  <a:lnTo>
                    <a:pt x="0" y="1141543"/>
                  </a:lnTo>
                  <a:close/>
                </a:path>
              </a:pathLst>
            </a:custGeom>
            <a:solidFill>
              <a:srgbClr val="FBFBF3"/>
            </a:solidFill>
          </p:spPr>
        </p:sp>
        <p:sp>
          <p:nvSpPr>
            <p:cNvPr id="7" name="TextBox 7"/>
            <p:cNvSpPr txBox="1"/>
            <p:nvPr/>
          </p:nvSpPr>
          <p:spPr>
            <a:xfrm>
              <a:off x="0" y="-38100"/>
              <a:ext cx="4741182" cy="1179643"/>
            </a:xfrm>
            <a:prstGeom prst="rect">
              <a:avLst/>
            </a:prstGeom>
          </p:spPr>
          <p:txBody>
            <a:bodyPr lIns="40426" tIns="40426" rIns="40426" bIns="40426" rtlCol="0" anchor="ctr"/>
            <a:lstStyle/>
            <a:p>
              <a:pPr algn="ctr">
                <a:lnSpc>
                  <a:spcPts val="2660"/>
                </a:lnSpc>
                <a:spcBef>
                  <a:spcPct val="0"/>
                </a:spcBef>
              </a:pPr>
              <a:endParaRPr/>
            </a:p>
          </p:txBody>
        </p:sp>
      </p:grpSp>
      <p:grpSp>
        <p:nvGrpSpPr>
          <p:cNvPr id="8" name="Group 8"/>
          <p:cNvGrpSpPr/>
          <p:nvPr/>
        </p:nvGrpSpPr>
        <p:grpSpPr>
          <a:xfrm>
            <a:off x="0" y="8662046"/>
            <a:ext cx="1624954" cy="1624954"/>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10" name="TextBox 10"/>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1" name="Freeform 11"/>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5400000">
            <a:off x="2216236" y="8461690"/>
            <a:ext cx="1365505" cy="2025666"/>
          </a:xfrm>
          <a:custGeom>
            <a:avLst/>
            <a:gdLst/>
            <a:ahLst/>
            <a:cxnLst/>
            <a:rect l="l" t="t" r="r" b="b"/>
            <a:pathLst>
              <a:path w="1365505" h="2025666">
                <a:moveTo>
                  <a:pt x="0" y="0"/>
                </a:moveTo>
                <a:lnTo>
                  <a:pt x="1365505" y="0"/>
                </a:lnTo>
                <a:lnTo>
                  <a:pt x="1365505" y="2025666"/>
                </a:lnTo>
                <a:lnTo>
                  <a:pt x="0" y="2025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AutoShape 13"/>
          <p:cNvSpPr/>
          <p:nvPr/>
        </p:nvSpPr>
        <p:spPr>
          <a:xfrm>
            <a:off x="4326346" y="9474523"/>
            <a:ext cx="10297222" cy="0"/>
          </a:xfrm>
          <a:prstGeom prst="line">
            <a:avLst/>
          </a:prstGeom>
          <a:ln w="19050" cap="flat">
            <a:solidFill>
              <a:srgbClr val="3082DB"/>
            </a:solidFill>
            <a:prstDash val="solid"/>
            <a:headEnd type="none" w="sm" len="sm"/>
            <a:tailEnd type="none" w="sm" len="sm"/>
          </a:ln>
        </p:spPr>
      </p:sp>
      <p:grpSp>
        <p:nvGrpSpPr>
          <p:cNvPr id="14" name="Group 14"/>
          <p:cNvGrpSpPr/>
          <p:nvPr/>
        </p:nvGrpSpPr>
        <p:grpSpPr>
          <a:xfrm>
            <a:off x="16663046" y="8662046"/>
            <a:ext cx="1624954" cy="1624954"/>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16" name="TextBox 16"/>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7" name="Freeform 17"/>
          <p:cNvSpPr/>
          <p:nvPr/>
        </p:nvSpPr>
        <p:spPr>
          <a:xfrm>
            <a:off x="16792771" y="8791771"/>
            <a:ext cx="1365505" cy="1365505"/>
          </a:xfrm>
          <a:custGeom>
            <a:avLst/>
            <a:gdLst/>
            <a:ahLst/>
            <a:cxnLst/>
            <a:rect l="l" t="t" r="r" b="b"/>
            <a:pathLst>
              <a:path w="1365505" h="1365505">
                <a:moveTo>
                  <a:pt x="0" y="0"/>
                </a:moveTo>
                <a:lnTo>
                  <a:pt x="1365504" y="0"/>
                </a:lnTo>
                <a:lnTo>
                  <a:pt x="1365504" y="1365504"/>
                </a:lnTo>
                <a:lnTo>
                  <a:pt x="0" y="136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8149859" y="1425541"/>
            <a:ext cx="1176088" cy="1176088"/>
          </a:xfrm>
          <a:custGeom>
            <a:avLst/>
            <a:gdLst/>
            <a:ahLst/>
            <a:cxnLst/>
            <a:rect l="l" t="t" r="r" b="b"/>
            <a:pathLst>
              <a:path w="1176088" h="1176088">
                <a:moveTo>
                  <a:pt x="0" y="0"/>
                </a:moveTo>
                <a:lnTo>
                  <a:pt x="1176087" y="0"/>
                </a:lnTo>
                <a:lnTo>
                  <a:pt x="1176087" y="1176088"/>
                </a:lnTo>
                <a:lnTo>
                  <a:pt x="0" y="11760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9" name="Group 19"/>
          <p:cNvGrpSpPr/>
          <p:nvPr/>
        </p:nvGrpSpPr>
        <p:grpSpPr>
          <a:xfrm>
            <a:off x="15038092" y="8662046"/>
            <a:ext cx="1624954" cy="1624954"/>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E755"/>
            </a:solidFill>
          </p:spPr>
        </p:sp>
        <p:sp>
          <p:nvSpPr>
            <p:cNvPr id="21" name="TextBox 21"/>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22" name="Group 22"/>
          <p:cNvGrpSpPr/>
          <p:nvPr/>
        </p:nvGrpSpPr>
        <p:grpSpPr>
          <a:xfrm>
            <a:off x="15167817" y="8791771"/>
            <a:ext cx="1365505" cy="136550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3082DB"/>
            </a:solidFill>
          </p:spPr>
        </p:sp>
        <p:sp>
          <p:nvSpPr>
            <p:cNvPr id="24" name="TextBox 24"/>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164493" y="3099380"/>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TextBox 27"/>
          <p:cNvSpPr txBox="1"/>
          <p:nvPr/>
        </p:nvSpPr>
        <p:spPr>
          <a:xfrm>
            <a:off x="475067" y="1133475"/>
            <a:ext cx="6911609" cy="960120"/>
          </a:xfrm>
          <a:prstGeom prst="rect">
            <a:avLst/>
          </a:prstGeom>
        </p:spPr>
        <p:txBody>
          <a:bodyPr lIns="0" tIns="0" rIns="0" bIns="0" rtlCol="0" anchor="t">
            <a:spAutoFit/>
          </a:bodyPr>
          <a:lstStyle/>
          <a:p>
            <a:pPr algn="l">
              <a:lnSpc>
                <a:spcPts val="7139"/>
              </a:lnSpc>
            </a:pPr>
            <a:r>
              <a:rPr lang="en-US" sz="6999">
                <a:solidFill>
                  <a:srgbClr val="3082DB"/>
                </a:solidFill>
                <a:latin typeface="Public Sans Heavy"/>
                <a:ea typeface="Public Sans Heavy"/>
                <a:cs typeface="Public Sans Heavy"/>
                <a:sym typeface="Public Sans Heavy"/>
              </a:rPr>
              <a:t>RESULT (1)</a:t>
            </a:r>
          </a:p>
        </p:txBody>
      </p:sp>
      <p:sp>
        <p:nvSpPr>
          <p:cNvPr id="28" name="TextBox 28"/>
          <p:cNvSpPr txBox="1"/>
          <p:nvPr/>
        </p:nvSpPr>
        <p:spPr>
          <a:xfrm>
            <a:off x="1891598" y="3149857"/>
            <a:ext cx="5962912" cy="476250"/>
          </a:xfrm>
          <a:prstGeom prst="rect">
            <a:avLst/>
          </a:prstGeom>
        </p:spPr>
        <p:txBody>
          <a:bodyPr lIns="0" tIns="0" rIns="0" bIns="0" rtlCol="0" anchor="t">
            <a:spAutoFit/>
          </a:bodyPr>
          <a:lstStyle/>
          <a:p>
            <a:pPr algn="l">
              <a:lnSpc>
                <a:spcPts val="3600"/>
              </a:lnSpc>
            </a:pPr>
            <a:r>
              <a:rPr lang="en-US" sz="3000" dirty="0">
                <a:solidFill>
                  <a:srgbClr val="3082DB"/>
                </a:solidFill>
                <a:latin typeface="Public Sans Bold"/>
                <a:ea typeface="Public Sans Bold"/>
                <a:cs typeface="Public Sans Bold"/>
                <a:sym typeface="Public Sans Bold"/>
              </a:rPr>
              <a:t>Social-culture challenges</a:t>
            </a:r>
          </a:p>
        </p:txBody>
      </p:sp>
      <p:grpSp>
        <p:nvGrpSpPr>
          <p:cNvPr id="29" name="Group 29"/>
          <p:cNvGrpSpPr/>
          <p:nvPr/>
        </p:nvGrpSpPr>
        <p:grpSpPr>
          <a:xfrm>
            <a:off x="4104539" y="836744"/>
            <a:ext cx="5039461" cy="1448807"/>
            <a:chOff x="0" y="0"/>
            <a:chExt cx="6719281" cy="1931743"/>
          </a:xfrm>
        </p:grpSpPr>
        <p:sp>
          <p:nvSpPr>
            <p:cNvPr id="30" name="TextBox 30"/>
            <p:cNvSpPr txBox="1"/>
            <p:nvPr/>
          </p:nvSpPr>
          <p:spPr>
            <a:xfrm>
              <a:off x="0" y="-76200"/>
              <a:ext cx="6719281" cy="740660"/>
            </a:xfrm>
            <a:prstGeom prst="rect">
              <a:avLst/>
            </a:prstGeom>
          </p:spPr>
          <p:txBody>
            <a:bodyPr lIns="0" tIns="0" rIns="0" bIns="0" rtlCol="0" anchor="t">
              <a:spAutoFit/>
            </a:bodyPr>
            <a:lstStyle/>
            <a:p>
              <a:pPr algn="ctr">
                <a:lnSpc>
                  <a:spcPts val="4577"/>
                </a:lnSpc>
                <a:spcBef>
                  <a:spcPct val="0"/>
                </a:spcBef>
              </a:pPr>
              <a:r>
                <a:rPr lang="en-US" sz="3269">
                  <a:solidFill>
                    <a:srgbClr val="F4CA44"/>
                  </a:solidFill>
                  <a:latin typeface="Lazydog"/>
                  <a:ea typeface="Lazydog"/>
                  <a:cs typeface="Lazydog"/>
                  <a:sym typeface="Lazydog"/>
                </a:rPr>
                <a:t>Qualitative</a:t>
              </a:r>
            </a:p>
          </p:txBody>
        </p:sp>
        <p:sp>
          <p:nvSpPr>
            <p:cNvPr id="31" name="TextBox 31"/>
            <p:cNvSpPr txBox="1"/>
            <p:nvPr/>
          </p:nvSpPr>
          <p:spPr>
            <a:xfrm>
              <a:off x="0" y="1191084"/>
              <a:ext cx="6719281" cy="740660"/>
            </a:xfrm>
            <a:prstGeom prst="rect">
              <a:avLst/>
            </a:prstGeom>
          </p:spPr>
          <p:txBody>
            <a:bodyPr lIns="0" tIns="0" rIns="0" bIns="0" rtlCol="0" anchor="t">
              <a:spAutoFit/>
            </a:bodyPr>
            <a:lstStyle/>
            <a:p>
              <a:pPr algn="ctr">
                <a:lnSpc>
                  <a:spcPts val="4577"/>
                </a:lnSpc>
                <a:spcBef>
                  <a:spcPct val="0"/>
                </a:spcBef>
              </a:pPr>
              <a:r>
                <a:rPr lang="en-US" sz="3269" dirty="0" err="1">
                  <a:solidFill>
                    <a:srgbClr val="59B379"/>
                  </a:solidFill>
                  <a:latin typeface="Lazydog"/>
                  <a:ea typeface="Lazydog"/>
                  <a:cs typeface="Lazydog"/>
                  <a:sym typeface="Lazydog"/>
                </a:rPr>
                <a:t>DiSCOURSE</a:t>
              </a:r>
              <a:endParaRPr lang="en-US" sz="3269" dirty="0">
                <a:solidFill>
                  <a:srgbClr val="59B379"/>
                </a:solidFill>
                <a:latin typeface="Lazydog"/>
                <a:ea typeface="Lazydog"/>
                <a:cs typeface="Lazydog"/>
                <a:sym typeface="Lazydog"/>
              </a:endParaRPr>
            </a:p>
          </p:txBody>
        </p:sp>
      </p:grpSp>
      <p:graphicFrame>
        <p:nvGraphicFramePr>
          <p:cNvPr id="32" name="Table 31">
            <a:extLst>
              <a:ext uri="{FF2B5EF4-FFF2-40B4-BE49-F238E27FC236}">
                <a16:creationId xmlns:a16="http://schemas.microsoft.com/office/drawing/2014/main" id="{80C395CE-2E7C-254A-AEB8-0F3DF3E28A2A}"/>
              </a:ext>
            </a:extLst>
          </p:cNvPr>
          <p:cNvGraphicFramePr>
            <a:graphicFrameLocks noGrp="1"/>
          </p:cNvGraphicFramePr>
          <p:nvPr>
            <p:extLst>
              <p:ext uri="{D42A27DB-BD31-4B8C-83A1-F6EECF244321}">
                <p14:modId xmlns:p14="http://schemas.microsoft.com/office/powerpoint/2010/main" val="3717550632"/>
              </p:ext>
            </p:extLst>
          </p:nvPr>
        </p:nvGraphicFramePr>
        <p:xfrm>
          <a:off x="1886155" y="3707720"/>
          <a:ext cx="13108638" cy="1657804"/>
        </p:xfrm>
        <a:graphic>
          <a:graphicData uri="http://schemas.openxmlformats.org/drawingml/2006/table">
            <a:tbl>
              <a:tblPr firstRow="1" firstCol="1" bandRow="1">
                <a:tableStyleId>{5C22544A-7EE6-4342-B048-85BDC9FD1C3A}</a:tableStyleId>
              </a:tblPr>
              <a:tblGrid>
                <a:gridCol w="1896753">
                  <a:extLst>
                    <a:ext uri="{9D8B030D-6E8A-4147-A177-3AD203B41FA5}">
                      <a16:colId xmlns:a16="http://schemas.microsoft.com/office/drawing/2014/main" val="1661315989"/>
                    </a:ext>
                  </a:extLst>
                </a:gridCol>
                <a:gridCol w="11211885">
                  <a:extLst>
                    <a:ext uri="{9D8B030D-6E8A-4147-A177-3AD203B41FA5}">
                      <a16:colId xmlns:a16="http://schemas.microsoft.com/office/drawing/2014/main" val="295183990"/>
                    </a:ext>
                  </a:extLst>
                </a:gridCol>
              </a:tblGrid>
              <a:tr h="414451">
                <a:tc>
                  <a:txBody>
                    <a:bodyPr/>
                    <a:lstStyle/>
                    <a:p>
                      <a:pPr algn="just">
                        <a:lnSpc>
                          <a:spcPct val="115000"/>
                        </a:lnSpc>
                      </a:pPr>
                      <a:r>
                        <a:rPr lang="en-US" sz="2000" dirty="0">
                          <a:effectLst/>
                        </a:rPr>
                        <a:t>Theme 1</a:t>
                      </a:r>
                      <a:endParaRPr lang="en-TW" sz="1800" dirty="0">
                        <a:effectLst/>
                        <a:latin typeface="Arial" panose="020B0604020202020204" pitchFamily="34" charset="0"/>
                        <a:ea typeface="PMingLiU" panose="02020500000000000000" pitchFamily="18" charset="-120"/>
                      </a:endParaRPr>
                    </a:p>
                  </a:txBody>
                  <a:tcPr marL="68580" marR="68580" marT="0" marB="0"/>
                </a:tc>
                <a:tc>
                  <a:txBody>
                    <a:bodyPr/>
                    <a:lstStyle/>
                    <a:p>
                      <a:pPr algn="just">
                        <a:lnSpc>
                          <a:spcPct val="115000"/>
                        </a:lnSpc>
                      </a:pPr>
                      <a:r>
                        <a:rPr lang="vi-VN" sz="2000" b="1" dirty="0">
                          <a:solidFill>
                            <a:schemeClr val="tx1"/>
                          </a:solidFill>
                          <a:effectLst/>
                        </a:rPr>
                        <a:t>English is not a primitive language</a:t>
                      </a:r>
                      <a:endParaRPr lang="en-TW" sz="1800" b="1" dirty="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tx2">
                        <a:lumMod val="20000"/>
                        <a:lumOff val="80000"/>
                      </a:schemeClr>
                    </a:solidFill>
                  </a:tcPr>
                </a:tc>
                <a:extLst>
                  <a:ext uri="{0D108BD9-81ED-4DB2-BD59-A6C34878D82A}">
                    <a16:rowId xmlns:a16="http://schemas.microsoft.com/office/drawing/2014/main" val="2665446052"/>
                  </a:ext>
                </a:extLst>
              </a:tr>
              <a:tr h="414451">
                <a:tc>
                  <a:txBody>
                    <a:bodyPr/>
                    <a:lstStyle/>
                    <a:p>
                      <a:pPr algn="just">
                        <a:lnSpc>
                          <a:spcPct val="115000"/>
                        </a:lnSpc>
                      </a:pPr>
                      <a:r>
                        <a:rPr lang="en-US" sz="2000">
                          <a:effectLst/>
                        </a:rPr>
                        <a:t>Theme 2</a:t>
                      </a:r>
                      <a:endParaRPr lang="en-TW" sz="1800">
                        <a:effectLst/>
                        <a:latin typeface="Arial" panose="020B0604020202020204" pitchFamily="34" charset="0"/>
                        <a:ea typeface="PMingLiU" panose="02020500000000000000" pitchFamily="18" charset="-120"/>
                      </a:endParaRPr>
                    </a:p>
                  </a:txBody>
                  <a:tcPr marL="68580" marR="68580" marT="0" marB="0"/>
                </a:tc>
                <a:tc>
                  <a:txBody>
                    <a:bodyPr/>
                    <a:lstStyle/>
                    <a:p>
                      <a:pPr algn="just">
                        <a:lnSpc>
                          <a:spcPct val="115000"/>
                        </a:lnSpc>
                      </a:pPr>
                      <a:r>
                        <a:rPr lang="en-US" sz="2000" b="1" dirty="0">
                          <a:solidFill>
                            <a:schemeClr val="tx1"/>
                          </a:solidFill>
                          <a:effectLst/>
                        </a:rPr>
                        <a:t>D</a:t>
                      </a:r>
                      <a:r>
                        <a:rPr lang="vi-VN" sz="2000" b="1" dirty="0">
                          <a:solidFill>
                            <a:schemeClr val="tx1"/>
                          </a:solidFill>
                          <a:effectLst/>
                        </a:rPr>
                        <a:t>ifferent nations, different lifestyles</a:t>
                      </a:r>
                      <a:endParaRPr lang="en-TW" sz="1800" b="1" dirty="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tx2">
                        <a:lumMod val="20000"/>
                        <a:lumOff val="80000"/>
                      </a:schemeClr>
                    </a:solidFill>
                  </a:tcPr>
                </a:tc>
                <a:extLst>
                  <a:ext uri="{0D108BD9-81ED-4DB2-BD59-A6C34878D82A}">
                    <a16:rowId xmlns:a16="http://schemas.microsoft.com/office/drawing/2014/main" val="3908159818"/>
                  </a:ext>
                </a:extLst>
              </a:tr>
              <a:tr h="414451">
                <a:tc>
                  <a:txBody>
                    <a:bodyPr/>
                    <a:lstStyle/>
                    <a:p>
                      <a:pPr algn="just">
                        <a:lnSpc>
                          <a:spcPct val="115000"/>
                        </a:lnSpc>
                      </a:pPr>
                      <a:r>
                        <a:rPr lang="en-US" sz="2000">
                          <a:effectLst/>
                        </a:rPr>
                        <a:t>Theme 3</a:t>
                      </a:r>
                      <a:endParaRPr lang="en-TW" sz="1800">
                        <a:effectLst/>
                        <a:latin typeface="Arial" panose="020B0604020202020204" pitchFamily="34" charset="0"/>
                        <a:ea typeface="PMingLiU" panose="02020500000000000000" pitchFamily="18" charset="-120"/>
                      </a:endParaRPr>
                    </a:p>
                  </a:txBody>
                  <a:tcPr marL="68580" marR="68580" marT="0" marB="0"/>
                </a:tc>
                <a:tc>
                  <a:txBody>
                    <a:bodyPr/>
                    <a:lstStyle/>
                    <a:p>
                      <a:pPr algn="just">
                        <a:lnSpc>
                          <a:spcPct val="115000"/>
                        </a:lnSpc>
                      </a:pPr>
                      <a:r>
                        <a:rPr lang="en-US" sz="2000" b="1">
                          <a:solidFill>
                            <a:schemeClr val="tx1"/>
                          </a:solidFill>
                          <a:effectLst/>
                        </a:rPr>
                        <a:t>U</a:t>
                      </a:r>
                      <a:r>
                        <a:rPr lang="vi-VN" sz="2000" b="1">
                          <a:solidFill>
                            <a:schemeClr val="tx1"/>
                          </a:solidFill>
                          <a:effectLst/>
                        </a:rPr>
                        <a:t>nfavorable view from local people</a:t>
                      </a:r>
                      <a:endParaRPr lang="en-TW" sz="1800" b="1">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tx2">
                        <a:lumMod val="20000"/>
                        <a:lumOff val="80000"/>
                      </a:schemeClr>
                    </a:solidFill>
                  </a:tcPr>
                </a:tc>
                <a:extLst>
                  <a:ext uri="{0D108BD9-81ED-4DB2-BD59-A6C34878D82A}">
                    <a16:rowId xmlns:a16="http://schemas.microsoft.com/office/drawing/2014/main" val="4099473177"/>
                  </a:ext>
                </a:extLst>
              </a:tr>
              <a:tr h="414451">
                <a:tc>
                  <a:txBody>
                    <a:bodyPr/>
                    <a:lstStyle/>
                    <a:p>
                      <a:pPr algn="just">
                        <a:lnSpc>
                          <a:spcPct val="115000"/>
                        </a:lnSpc>
                      </a:pPr>
                      <a:r>
                        <a:rPr lang="en-US" sz="2000">
                          <a:effectLst/>
                        </a:rPr>
                        <a:t>Theme 4</a:t>
                      </a:r>
                      <a:endParaRPr lang="en-TW" sz="1800">
                        <a:effectLst/>
                        <a:latin typeface="Arial" panose="020B0604020202020204" pitchFamily="34" charset="0"/>
                        <a:ea typeface="PMingLiU" panose="02020500000000000000" pitchFamily="18" charset="-120"/>
                      </a:endParaRPr>
                    </a:p>
                  </a:txBody>
                  <a:tcPr marL="68580" marR="68580" marT="0" marB="0"/>
                </a:tc>
                <a:tc>
                  <a:txBody>
                    <a:bodyPr/>
                    <a:lstStyle/>
                    <a:p>
                      <a:pPr algn="just">
                        <a:lnSpc>
                          <a:spcPct val="115000"/>
                        </a:lnSpc>
                      </a:pPr>
                      <a:r>
                        <a:rPr lang="en-US" sz="2000" b="1" dirty="0">
                          <a:solidFill>
                            <a:schemeClr val="tx1"/>
                          </a:solidFill>
                          <a:effectLst/>
                        </a:rPr>
                        <a:t>T</a:t>
                      </a:r>
                      <a:r>
                        <a:rPr lang="vi-VN" sz="2000" b="1" dirty="0">
                          <a:solidFill>
                            <a:schemeClr val="tx1"/>
                          </a:solidFill>
                          <a:effectLst/>
                        </a:rPr>
                        <a:t>he challenging socialization of Taiwanese individuals outside of work and study hours</a:t>
                      </a:r>
                      <a:endParaRPr lang="en-TW" sz="1800" b="1" dirty="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tx2">
                        <a:lumMod val="20000"/>
                        <a:lumOff val="80000"/>
                      </a:schemeClr>
                    </a:solidFill>
                  </a:tcPr>
                </a:tc>
                <a:extLst>
                  <a:ext uri="{0D108BD9-81ED-4DB2-BD59-A6C34878D82A}">
                    <a16:rowId xmlns:a16="http://schemas.microsoft.com/office/drawing/2014/main" val="3446470217"/>
                  </a:ext>
                </a:extLst>
              </a:tr>
            </a:tbl>
          </a:graphicData>
        </a:graphic>
      </p:graphicFrame>
      <p:sp>
        <p:nvSpPr>
          <p:cNvPr id="33" name="TextBox 32">
            <a:extLst>
              <a:ext uri="{FF2B5EF4-FFF2-40B4-BE49-F238E27FC236}">
                <a16:creationId xmlns:a16="http://schemas.microsoft.com/office/drawing/2014/main" id="{1A448125-CC84-644A-A636-D43B1FAF4CC8}"/>
              </a:ext>
            </a:extLst>
          </p:cNvPr>
          <p:cNvSpPr txBox="1"/>
          <p:nvPr/>
        </p:nvSpPr>
        <p:spPr>
          <a:xfrm>
            <a:off x="1866937" y="5441694"/>
            <a:ext cx="13108638" cy="923330"/>
          </a:xfrm>
          <a:prstGeom prst="rect">
            <a:avLst/>
          </a:prstGeom>
          <a:noFill/>
        </p:spPr>
        <p:txBody>
          <a:bodyPr wrap="square" rtlCol="0">
            <a:spAutoFit/>
          </a:bodyPr>
          <a:lstStyle/>
          <a:p>
            <a:r>
              <a:rPr lang="en-TW" dirty="0"/>
              <a:t>Excerpt 3: </a:t>
            </a:r>
            <a:r>
              <a:rPr lang="vi-VN" sz="1800" i="1" dirty="0">
                <a:effectLst/>
                <a:latin typeface="Times New Roman" panose="02020603050405020304" pitchFamily="18" charset="0"/>
                <a:ea typeface="Times New Roman" panose="02020603050405020304" pitchFamily="18" charset="0"/>
              </a:rPr>
              <a:t>Some Taiwanese people do not like Vietnamese people very much because they think that Vietnamese people come here to make money and do not study seriously</a:t>
            </a:r>
            <a:r>
              <a:rPr lang="en-TW" sz="1800" i="1" dirty="0">
                <a:latin typeface="Times New Roman" panose="02020603050405020304" pitchFamily="18" charset="0"/>
                <a:ea typeface="Times New Roman" panose="02020603050405020304" pitchFamily="18" charset="0"/>
              </a:rPr>
              <a:t>, </a:t>
            </a:r>
            <a:r>
              <a:rPr lang="vi-VN" i="1" dirty="0">
                <a:latin typeface="Times New Roman" panose="02020603050405020304" pitchFamily="18" charset="0"/>
                <a:ea typeface="Times New Roman" panose="02020603050405020304" pitchFamily="18" charset="0"/>
              </a:rPr>
              <a:t>b</a:t>
            </a:r>
            <a:r>
              <a:rPr lang="vi-VN" sz="1800" i="1" dirty="0">
                <a:effectLst/>
                <a:latin typeface="Times New Roman" panose="02020603050405020304" pitchFamily="18" charset="0"/>
                <a:ea typeface="Times New Roman" panose="02020603050405020304" pitchFamily="18" charset="0"/>
              </a:rPr>
              <a:t>ut when I introduced myself as a student at NCCU, everyone felt more respectful of me.</a:t>
            </a:r>
            <a:endParaRPr lang="en-TW" sz="1800" dirty="0">
              <a:effectLst/>
              <a:latin typeface="Arial" panose="020B0604020202020204" pitchFamily="34" charset="0"/>
              <a:ea typeface="PMingLiU" panose="02020500000000000000" pitchFamily="18" charset="-120"/>
            </a:endParaRPr>
          </a:p>
          <a:p>
            <a:endParaRPr lang="en-TW" dirty="0"/>
          </a:p>
        </p:txBody>
      </p:sp>
      <p:sp>
        <p:nvSpPr>
          <p:cNvPr id="34" name="Freeform 25">
            <a:extLst>
              <a:ext uri="{FF2B5EF4-FFF2-40B4-BE49-F238E27FC236}">
                <a16:creationId xmlns:a16="http://schemas.microsoft.com/office/drawing/2014/main" id="{24AD398D-744E-8C42-B96E-1E12BE5DADE0}"/>
              </a:ext>
            </a:extLst>
          </p:cNvPr>
          <p:cNvSpPr/>
          <p:nvPr/>
        </p:nvSpPr>
        <p:spPr>
          <a:xfrm>
            <a:off x="1139832" y="6174854"/>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TextBox 28">
            <a:extLst>
              <a:ext uri="{FF2B5EF4-FFF2-40B4-BE49-F238E27FC236}">
                <a16:creationId xmlns:a16="http://schemas.microsoft.com/office/drawing/2014/main" id="{8558C62E-F72B-154C-A33E-AF9C0FEEA652}"/>
              </a:ext>
            </a:extLst>
          </p:cNvPr>
          <p:cNvSpPr txBox="1"/>
          <p:nvPr/>
        </p:nvSpPr>
        <p:spPr>
          <a:xfrm>
            <a:off x="1866937" y="6225331"/>
            <a:ext cx="5962912" cy="476250"/>
          </a:xfrm>
          <a:prstGeom prst="rect">
            <a:avLst/>
          </a:prstGeom>
        </p:spPr>
        <p:txBody>
          <a:bodyPr lIns="0" tIns="0" rIns="0" bIns="0" rtlCol="0" anchor="t">
            <a:spAutoFit/>
          </a:bodyPr>
          <a:lstStyle/>
          <a:p>
            <a:pPr algn="l">
              <a:lnSpc>
                <a:spcPts val="3600"/>
              </a:lnSpc>
            </a:pPr>
            <a:r>
              <a:rPr lang="en-US" sz="3000" dirty="0">
                <a:solidFill>
                  <a:schemeClr val="accent3"/>
                </a:solidFill>
                <a:latin typeface="Public Sans Bold"/>
                <a:ea typeface="Public Sans Bold"/>
                <a:cs typeface="Public Sans Bold"/>
                <a:sym typeface="Public Sans Bold"/>
              </a:rPr>
              <a:t>Classroom challenges</a:t>
            </a:r>
          </a:p>
        </p:txBody>
      </p:sp>
      <p:graphicFrame>
        <p:nvGraphicFramePr>
          <p:cNvPr id="36" name="Table 35">
            <a:extLst>
              <a:ext uri="{FF2B5EF4-FFF2-40B4-BE49-F238E27FC236}">
                <a16:creationId xmlns:a16="http://schemas.microsoft.com/office/drawing/2014/main" id="{6A952B41-9D14-6548-A134-C5BAFBD002CE}"/>
              </a:ext>
            </a:extLst>
          </p:cNvPr>
          <p:cNvGraphicFramePr>
            <a:graphicFrameLocks noGrp="1"/>
          </p:cNvGraphicFramePr>
          <p:nvPr>
            <p:extLst>
              <p:ext uri="{D42A27DB-BD31-4B8C-83A1-F6EECF244321}">
                <p14:modId xmlns:p14="http://schemas.microsoft.com/office/powerpoint/2010/main" val="1691698690"/>
              </p:ext>
            </p:extLst>
          </p:nvPr>
        </p:nvGraphicFramePr>
        <p:xfrm>
          <a:off x="1899594" y="6755087"/>
          <a:ext cx="13138498" cy="1392273"/>
        </p:xfrm>
        <a:graphic>
          <a:graphicData uri="http://schemas.openxmlformats.org/drawingml/2006/table">
            <a:tbl>
              <a:tblPr firstRow="1" firstCol="1" bandRow="1">
                <a:tableStyleId>{5C22544A-7EE6-4342-B048-85BDC9FD1C3A}</a:tableStyleId>
              </a:tblPr>
              <a:tblGrid>
                <a:gridCol w="1901074">
                  <a:extLst>
                    <a:ext uri="{9D8B030D-6E8A-4147-A177-3AD203B41FA5}">
                      <a16:colId xmlns:a16="http://schemas.microsoft.com/office/drawing/2014/main" val="3521304893"/>
                    </a:ext>
                  </a:extLst>
                </a:gridCol>
                <a:gridCol w="11237424">
                  <a:extLst>
                    <a:ext uri="{9D8B030D-6E8A-4147-A177-3AD203B41FA5}">
                      <a16:colId xmlns:a16="http://schemas.microsoft.com/office/drawing/2014/main" val="1645260100"/>
                    </a:ext>
                  </a:extLst>
                </a:gridCol>
              </a:tblGrid>
              <a:tr h="354765">
                <a:tc>
                  <a:txBody>
                    <a:bodyPr/>
                    <a:lstStyle/>
                    <a:p>
                      <a:pPr algn="just">
                        <a:lnSpc>
                          <a:spcPct val="115000"/>
                        </a:lnSpc>
                      </a:pPr>
                      <a:r>
                        <a:rPr lang="en-US" sz="2000">
                          <a:effectLst/>
                        </a:rPr>
                        <a:t>Theme 5</a:t>
                      </a:r>
                      <a:endParaRPr lang="en-TW" sz="1800">
                        <a:effectLst/>
                        <a:latin typeface="Arial" panose="020B0604020202020204" pitchFamily="34" charset="0"/>
                        <a:ea typeface="PMingLiU" panose="02020500000000000000" pitchFamily="18" charset="-120"/>
                      </a:endParaRPr>
                    </a:p>
                  </a:txBody>
                  <a:tcPr marL="68580" marR="68580" marT="0" marB="0">
                    <a:solidFill>
                      <a:schemeClr val="accent3"/>
                    </a:solidFill>
                  </a:tcPr>
                </a:tc>
                <a:tc>
                  <a:txBody>
                    <a:bodyPr/>
                    <a:lstStyle/>
                    <a:p>
                      <a:pPr algn="just">
                        <a:lnSpc>
                          <a:spcPct val="115000"/>
                        </a:lnSpc>
                      </a:pPr>
                      <a:r>
                        <a:rPr lang="en-US" sz="2000" b="0" dirty="0">
                          <a:solidFill>
                            <a:schemeClr val="tx1"/>
                          </a:solidFill>
                          <a:effectLst/>
                        </a:rPr>
                        <a:t>T</a:t>
                      </a:r>
                      <a:r>
                        <a:rPr lang="vi-VN" sz="2000" b="0" dirty="0">
                          <a:solidFill>
                            <a:schemeClr val="tx1"/>
                          </a:solidFill>
                          <a:effectLst/>
                        </a:rPr>
                        <a:t>eamwork as an unfavorite academic activity</a:t>
                      </a:r>
                      <a:endParaRPr lang="en-TW" sz="1800" b="0" dirty="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accent3">
                        <a:lumMod val="20000"/>
                        <a:lumOff val="80000"/>
                      </a:schemeClr>
                    </a:solidFill>
                  </a:tcPr>
                </a:tc>
                <a:extLst>
                  <a:ext uri="{0D108BD9-81ED-4DB2-BD59-A6C34878D82A}">
                    <a16:rowId xmlns:a16="http://schemas.microsoft.com/office/drawing/2014/main" val="2081011102"/>
                  </a:ext>
                </a:extLst>
              </a:tr>
              <a:tr h="354765">
                <a:tc>
                  <a:txBody>
                    <a:bodyPr/>
                    <a:lstStyle/>
                    <a:p>
                      <a:pPr algn="just">
                        <a:lnSpc>
                          <a:spcPct val="115000"/>
                        </a:lnSpc>
                      </a:pPr>
                      <a:r>
                        <a:rPr lang="en-US" sz="2000">
                          <a:effectLst/>
                        </a:rPr>
                        <a:t>Theme 6</a:t>
                      </a:r>
                      <a:endParaRPr lang="en-TW" sz="1800">
                        <a:effectLst/>
                        <a:latin typeface="Arial" panose="020B0604020202020204" pitchFamily="34" charset="0"/>
                        <a:ea typeface="PMingLiU" panose="02020500000000000000" pitchFamily="18" charset="-120"/>
                      </a:endParaRPr>
                    </a:p>
                  </a:txBody>
                  <a:tcPr marL="68580" marR="68580" marT="0" marB="0">
                    <a:solidFill>
                      <a:schemeClr val="accent3"/>
                    </a:solidFill>
                  </a:tcPr>
                </a:tc>
                <a:tc>
                  <a:txBody>
                    <a:bodyPr/>
                    <a:lstStyle/>
                    <a:p>
                      <a:pPr algn="just">
                        <a:lnSpc>
                          <a:spcPct val="115000"/>
                        </a:lnSpc>
                      </a:pPr>
                      <a:r>
                        <a:rPr lang="en-US" sz="2000" b="0">
                          <a:solidFill>
                            <a:schemeClr val="tx1"/>
                          </a:solidFill>
                          <a:effectLst/>
                        </a:rPr>
                        <a:t>L</a:t>
                      </a:r>
                      <a:r>
                        <a:rPr lang="vi-VN" sz="2000" b="0">
                          <a:solidFill>
                            <a:schemeClr val="tx1"/>
                          </a:solidFill>
                          <a:effectLst/>
                        </a:rPr>
                        <a:t>ocal lecturers and their Mandarin persecution</a:t>
                      </a:r>
                      <a:endParaRPr lang="en-TW" sz="1800" b="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accent3">
                        <a:lumMod val="20000"/>
                        <a:lumOff val="80000"/>
                      </a:schemeClr>
                    </a:solidFill>
                  </a:tcPr>
                </a:tc>
                <a:extLst>
                  <a:ext uri="{0D108BD9-81ED-4DB2-BD59-A6C34878D82A}">
                    <a16:rowId xmlns:a16="http://schemas.microsoft.com/office/drawing/2014/main" val="1052692146"/>
                  </a:ext>
                </a:extLst>
              </a:tr>
              <a:tr h="354765">
                <a:tc>
                  <a:txBody>
                    <a:bodyPr/>
                    <a:lstStyle/>
                    <a:p>
                      <a:pPr algn="just">
                        <a:lnSpc>
                          <a:spcPct val="115000"/>
                        </a:lnSpc>
                      </a:pPr>
                      <a:r>
                        <a:rPr lang="en-US" sz="2000">
                          <a:effectLst/>
                        </a:rPr>
                        <a:t>Theme 7</a:t>
                      </a:r>
                      <a:endParaRPr lang="en-TW" sz="1800">
                        <a:effectLst/>
                        <a:latin typeface="Arial" panose="020B0604020202020204" pitchFamily="34" charset="0"/>
                        <a:ea typeface="PMingLiU" panose="02020500000000000000" pitchFamily="18" charset="-120"/>
                      </a:endParaRPr>
                    </a:p>
                  </a:txBody>
                  <a:tcPr marL="68580" marR="68580" marT="0" marB="0">
                    <a:solidFill>
                      <a:schemeClr val="accent3"/>
                    </a:solidFill>
                  </a:tcPr>
                </a:tc>
                <a:tc>
                  <a:txBody>
                    <a:bodyPr/>
                    <a:lstStyle/>
                    <a:p>
                      <a:pPr algn="just">
                        <a:lnSpc>
                          <a:spcPct val="115000"/>
                        </a:lnSpc>
                      </a:pPr>
                      <a:r>
                        <a:rPr lang="en-US" sz="2000" b="0" dirty="0">
                          <a:solidFill>
                            <a:schemeClr val="tx1"/>
                          </a:solidFill>
                          <a:effectLst/>
                        </a:rPr>
                        <a:t>S</a:t>
                      </a:r>
                      <a:r>
                        <a:rPr lang="vi-VN" sz="2000" b="0" dirty="0">
                          <a:solidFill>
                            <a:schemeClr val="tx1"/>
                          </a:solidFill>
                          <a:effectLst/>
                        </a:rPr>
                        <a:t>ilent classrooms with local students</a:t>
                      </a:r>
                      <a:endParaRPr lang="en-TW" sz="1800" b="0" dirty="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accent3">
                        <a:lumMod val="20000"/>
                        <a:lumOff val="80000"/>
                      </a:schemeClr>
                    </a:solidFill>
                  </a:tcPr>
                </a:tc>
                <a:extLst>
                  <a:ext uri="{0D108BD9-81ED-4DB2-BD59-A6C34878D82A}">
                    <a16:rowId xmlns:a16="http://schemas.microsoft.com/office/drawing/2014/main" val="1624620101"/>
                  </a:ext>
                </a:extLst>
              </a:tr>
              <a:tr h="185969">
                <a:tc>
                  <a:txBody>
                    <a:bodyPr/>
                    <a:lstStyle/>
                    <a:p>
                      <a:pPr algn="just">
                        <a:lnSpc>
                          <a:spcPct val="115000"/>
                        </a:lnSpc>
                      </a:pPr>
                      <a:r>
                        <a:rPr lang="en-US" sz="2000" dirty="0">
                          <a:effectLst/>
                        </a:rPr>
                        <a:t>Theme 8</a:t>
                      </a:r>
                      <a:endParaRPr lang="en-TW" sz="1800" dirty="0">
                        <a:effectLst/>
                        <a:latin typeface="Arial" panose="020B0604020202020204" pitchFamily="34" charset="0"/>
                        <a:ea typeface="PMingLiU" panose="02020500000000000000" pitchFamily="18" charset="-120"/>
                      </a:endParaRPr>
                    </a:p>
                  </a:txBody>
                  <a:tcPr marL="68580" marR="68580" marT="0" marB="0">
                    <a:solidFill>
                      <a:schemeClr val="accent3"/>
                    </a:solidFill>
                  </a:tcPr>
                </a:tc>
                <a:tc>
                  <a:txBody>
                    <a:bodyPr/>
                    <a:lstStyle/>
                    <a:p>
                      <a:pPr algn="just">
                        <a:lnSpc>
                          <a:spcPct val="115000"/>
                        </a:lnSpc>
                      </a:pPr>
                      <a:r>
                        <a:rPr lang="en-US" sz="2000" b="0" dirty="0">
                          <a:solidFill>
                            <a:schemeClr val="tx1"/>
                          </a:solidFill>
                          <a:effectLst/>
                        </a:rPr>
                        <a:t>T</a:t>
                      </a:r>
                      <a:r>
                        <a:rPr lang="vi-VN" sz="2000" b="0" dirty="0">
                          <a:solidFill>
                            <a:schemeClr val="tx1"/>
                          </a:solidFill>
                          <a:effectLst/>
                        </a:rPr>
                        <a:t>he contract of Chinese program and EMI</a:t>
                      </a:r>
                      <a:endParaRPr lang="en-TW" sz="1800" b="0" dirty="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accent3">
                        <a:lumMod val="20000"/>
                        <a:lumOff val="80000"/>
                      </a:schemeClr>
                    </a:solidFill>
                  </a:tcPr>
                </a:tc>
                <a:extLst>
                  <a:ext uri="{0D108BD9-81ED-4DB2-BD59-A6C34878D82A}">
                    <a16:rowId xmlns:a16="http://schemas.microsoft.com/office/drawing/2014/main" val="305112448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par>
                                <p:cTn id="8" presetID="9"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4954" y="8662046"/>
            <a:ext cx="13413138" cy="1624954"/>
            <a:chOff x="0" y="0"/>
            <a:chExt cx="6709235" cy="812800"/>
          </a:xfrm>
        </p:grpSpPr>
        <p:sp>
          <p:nvSpPr>
            <p:cNvPr id="3" name="Freeform 3"/>
            <p:cNvSpPr/>
            <p:nvPr/>
          </p:nvSpPr>
          <p:spPr>
            <a:xfrm>
              <a:off x="0" y="0"/>
              <a:ext cx="6709235" cy="812800"/>
            </a:xfrm>
            <a:custGeom>
              <a:avLst/>
              <a:gdLst/>
              <a:ahLst/>
              <a:cxnLst/>
              <a:rect l="l" t="t" r="r" b="b"/>
              <a:pathLst>
                <a:path w="6709235" h="812800">
                  <a:moveTo>
                    <a:pt x="0" y="0"/>
                  </a:moveTo>
                  <a:lnTo>
                    <a:pt x="6709235" y="0"/>
                  </a:lnTo>
                  <a:lnTo>
                    <a:pt x="6709235" y="812800"/>
                  </a:lnTo>
                  <a:lnTo>
                    <a:pt x="0" y="812800"/>
                  </a:lnTo>
                  <a:close/>
                </a:path>
              </a:pathLst>
            </a:custGeom>
            <a:solidFill>
              <a:srgbClr val="FBFBF3"/>
            </a:solidFill>
          </p:spPr>
        </p:sp>
        <p:sp>
          <p:nvSpPr>
            <p:cNvPr id="4" name="TextBox 4"/>
            <p:cNvSpPr txBox="1"/>
            <p:nvPr/>
          </p:nvSpPr>
          <p:spPr>
            <a:xfrm>
              <a:off x="0" y="-38100"/>
              <a:ext cx="6709235"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5" name="Group 5"/>
          <p:cNvGrpSpPr/>
          <p:nvPr/>
        </p:nvGrpSpPr>
        <p:grpSpPr>
          <a:xfrm>
            <a:off x="0" y="824669"/>
            <a:ext cx="9478596" cy="2282179"/>
            <a:chOff x="0" y="0"/>
            <a:chExt cx="4741182" cy="1141543"/>
          </a:xfrm>
        </p:grpSpPr>
        <p:sp>
          <p:nvSpPr>
            <p:cNvPr id="6" name="Freeform 6"/>
            <p:cNvSpPr/>
            <p:nvPr/>
          </p:nvSpPr>
          <p:spPr>
            <a:xfrm>
              <a:off x="0" y="0"/>
              <a:ext cx="4741182" cy="1141543"/>
            </a:xfrm>
            <a:custGeom>
              <a:avLst/>
              <a:gdLst/>
              <a:ahLst/>
              <a:cxnLst/>
              <a:rect l="l" t="t" r="r" b="b"/>
              <a:pathLst>
                <a:path w="4741182" h="1141543">
                  <a:moveTo>
                    <a:pt x="0" y="0"/>
                  </a:moveTo>
                  <a:lnTo>
                    <a:pt x="4741182" y="0"/>
                  </a:lnTo>
                  <a:lnTo>
                    <a:pt x="4741182" y="1141543"/>
                  </a:lnTo>
                  <a:lnTo>
                    <a:pt x="0" y="1141543"/>
                  </a:lnTo>
                  <a:close/>
                </a:path>
              </a:pathLst>
            </a:custGeom>
            <a:solidFill>
              <a:srgbClr val="FBFBF3"/>
            </a:solidFill>
          </p:spPr>
        </p:sp>
        <p:sp>
          <p:nvSpPr>
            <p:cNvPr id="7" name="TextBox 7"/>
            <p:cNvSpPr txBox="1"/>
            <p:nvPr/>
          </p:nvSpPr>
          <p:spPr>
            <a:xfrm>
              <a:off x="0" y="-38100"/>
              <a:ext cx="4741182" cy="1179643"/>
            </a:xfrm>
            <a:prstGeom prst="rect">
              <a:avLst/>
            </a:prstGeom>
          </p:spPr>
          <p:txBody>
            <a:bodyPr lIns="40426" tIns="40426" rIns="40426" bIns="40426" rtlCol="0" anchor="ctr"/>
            <a:lstStyle/>
            <a:p>
              <a:pPr algn="ctr">
                <a:lnSpc>
                  <a:spcPts val="2660"/>
                </a:lnSpc>
                <a:spcBef>
                  <a:spcPct val="0"/>
                </a:spcBef>
              </a:pPr>
              <a:endParaRPr/>
            </a:p>
          </p:txBody>
        </p:sp>
      </p:grpSp>
      <p:grpSp>
        <p:nvGrpSpPr>
          <p:cNvPr id="8" name="Group 8"/>
          <p:cNvGrpSpPr/>
          <p:nvPr/>
        </p:nvGrpSpPr>
        <p:grpSpPr>
          <a:xfrm>
            <a:off x="0" y="8662046"/>
            <a:ext cx="1624954" cy="1624954"/>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10" name="TextBox 10"/>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1" name="Freeform 11"/>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2216236" y="8461690"/>
            <a:ext cx="1365505" cy="2025666"/>
          </a:xfrm>
          <a:custGeom>
            <a:avLst/>
            <a:gdLst/>
            <a:ahLst/>
            <a:cxnLst/>
            <a:rect l="l" t="t" r="r" b="b"/>
            <a:pathLst>
              <a:path w="1365505" h="2025666">
                <a:moveTo>
                  <a:pt x="0" y="0"/>
                </a:moveTo>
                <a:lnTo>
                  <a:pt x="1365505" y="0"/>
                </a:lnTo>
                <a:lnTo>
                  <a:pt x="1365505" y="2025666"/>
                </a:lnTo>
                <a:lnTo>
                  <a:pt x="0" y="2025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AutoShape 13"/>
          <p:cNvSpPr/>
          <p:nvPr/>
        </p:nvSpPr>
        <p:spPr>
          <a:xfrm>
            <a:off x="4326346" y="9474523"/>
            <a:ext cx="10297222" cy="0"/>
          </a:xfrm>
          <a:prstGeom prst="line">
            <a:avLst/>
          </a:prstGeom>
          <a:ln w="19050" cap="flat">
            <a:solidFill>
              <a:srgbClr val="3082DB"/>
            </a:solidFill>
            <a:prstDash val="solid"/>
            <a:headEnd type="none" w="sm" len="sm"/>
            <a:tailEnd type="none" w="sm" len="sm"/>
          </a:ln>
        </p:spPr>
      </p:sp>
      <p:grpSp>
        <p:nvGrpSpPr>
          <p:cNvPr id="14" name="Group 14"/>
          <p:cNvGrpSpPr/>
          <p:nvPr/>
        </p:nvGrpSpPr>
        <p:grpSpPr>
          <a:xfrm>
            <a:off x="16663046" y="8662046"/>
            <a:ext cx="1624954" cy="1624954"/>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16" name="TextBox 16"/>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7" name="Freeform 17"/>
          <p:cNvSpPr/>
          <p:nvPr/>
        </p:nvSpPr>
        <p:spPr>
          <a:xfrm>
            <a:off x="16792771" y="8791771"/>
            <a:ext cx="1365505" cy="1365505"/>
          </a:xfrm>
          <a:custGeom>
            <a:avLst/>
            <a:gdLst/>
            <a:ahLst/>
            <a:cxnLst/>
            <a:rect l="l" t="t" r="r" b="b"/>
            <a:pathLst>
              <a:path w="1365505" h="1365505">
                <a:moveTo>
                  <a:pt x="0" y="0"/>
                </a:moveTo>
                <a:lnTo>
                  <a:pt x="1365504" y="0"/>
                </a:lnTo>
                <a:lnTo>
                  <a:pt x="1365504" y="1365504"/>
                </a:lnTo>
                <a:lnTo>
                  <a:pt x="0" y="1365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8149859" y="1425541"/>
            <a:ext cx="1176088" cy="1176088"/>
          </a:xfrm>
          <a:custGeom>
            <a:avLst/>
            <a:gdLst/>
            <a:ahLst/>
            <a:cxnLst/>
            <a:rect l="l" t="t" r="r" b="b"/>
            <a:pathLst>
              <a:path w="1176088" h="1176088">
                <a:moveTo>
                  <a:pt x="0" y="0"/>
                </a:moveTo>
                <a:lnTo>
                  <a:pt x="1176087" y="0"/>
                </a:lnTo>
                <a:lnTo>
                  <a:pt x="1176087" y="1176088"/>
                </a:lnTo>
                <a:lnTo>
                  <a:pt x="0" y="11760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9" name="Group 19"/>
          <p:cNvGrpSpPr/>
          <p:nvPr/>
        </p:nvGrpSpPr>
        <p:grpSpPr>
          <a:xfrm>
            <a:off x="15038092" y="8662046"/>
            <a:ext cx="1624954" cy="1624954"/>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E755"/>
            </a:solidFill>
          </p:spPr>
        </p:sp>
        <p:sp>
          <p:nvSpPr>
            <p:cNvPr id="21" name="TextBox 21"/>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22" name="Group 22"/>
          <p:cNvGrpSpPr/>
          <p:nvPr/>
        </p:nvGrpSpPr>
        <p:grpSpPr>
          <a:xfrm>
            <a:off x="15167817" y="8791771"/>
            <a:ext cx="1365505" cy="136550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3082DB"/>
            </a:solidFill>
          </p:spPr>
        </p:sp>
        <p:sp>
          <p:nvSpPr>
            <p:cNvPr id="24" name="TextBox 24"/>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164493" y="3099380"/>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7"/>
          <p:cNvSpPr txBox="1"/>
          <p:nvPr/>
        </p:nvSpPr>
        <p:spPr>
          <a:xfrm>
            <a:off x="475067" y="1133475"/>
            <a:ext cx="6911609" cy="960120"/>
          </a:xfrm>
          <a:prstGeom prst="rect">
            <a:avLst/>
          </a:prstGeom>
        </p:spPr>
        <p:txBody>
          <a:bodyPr lIns="0" tIns="0" rIns="0" bIns="0" rtlCol="0" anchor="t">
            <a:spAutoFit/>
          </a:bodyPr>
          <a:lstStyle/>
          <a:p>
            <a:pPr algn="l">
              <a:lnSpc>
                <a:spcPts val="7139"/>
              </a:lnSpc>
            </a:pPr>
            <a:r>
              <a:rPr lang="en-US" sz="6999">
                <a:solidFill>
                  <a:srgbClr val="3082DB"/>
                </a:solidFill>
                <a:latin typeface="Public Sans Heavy"/>
                <a:ea typeface="Public Sans Heavy"/>
                <a:cs typeface="Public Sans Heavy"/>
                <a:sym typeface="Public Sans Heavy"/>
              </a:rPr>
              <a:t>RESULT (1)</a:t>
            </a:r>
          </a:p>
        </p:txBody>
      </p:sp>
      <p:sp>
        <p:nvSpPr>
          <p:cNvPr id="28" name="TextBox 28"/>
          <p:cNvSpPr txBox="1"/>
          <p:nvPr/>
        </p:nvSpPr>
        <p:spPr>
          <a:xfrm>
            <a:off x="1891598" y="3149857"/>
            <a:ext cx="5962912" cy="476250"/>
          </a:xfrm>
          <a:prstGeom prst="rect">
            <a:avLst/>
          </a:prstGeom>
        </p:spPr>
        <p:txBody>
          <a:bodyPr lIns="0" tIns="0" rIns="0" bIns="0" rtlCol="0" anchor="t">
            <a:spAutoFit/>
          </a:bodyPr>
          <a:lstStyle/>
          <a:p>
            <a:pPr algn="l">
              <a:lnSpc>
                <a:spcPts val="3600"/>
              </a:lnSpc>
            </a:pPr>
            <a:r>
              <a:rPr lang="en-US" sz="3000" dirty="0">
                <a:solidFill>
                  <a:srgbClr val="3082DB"/>
                </a:solidFill>
                <a:latin typeface="Public Sans Bold"/>
                <a:ea typeface="Public Sans Bold"/>
                <a:cs typeface="Public Sans Bold"/>
                <a:sym typeface="Public Sans Bold"/>
              </a:rPr>
              <a:t>Financial challenges</a:t>
            </a:r>
          </a:p>
        </p:txBody>
      </p:sp>
      <p:grpSp>
        <p:nvGrpSpPr>
          <p:cNvPr id="29" name="Group 29"/>
          <p:cNvGrpSpPr/>
          <p:nvPr/>
        </p:nvGrpSpPr>
        <p:grpSpPr>
          <a:xfrm>
            <a:off x="4104539" y="836744"/>
            <a:ext cx="5039461" cy="1448807"/>
            <a:chOff x="0" y="0"/>
            <a:chExt cx="6719281" cy="1931743"/>
          </a:xfrm>
        </p:grpSpPr>
        <p:sp>
          <p:nvSpPr>
            <p:cNvPr id="30" name="TextBox 30"/>
            <p:cNvSpPr txBox="1"/>
            <p:nvPr/>
          </p:nvSpPr>
          <p:spPr>
            <a:xfrm>
              <a:off x="0" y="-76200"/>
              <a:ext cx="6719281" cy="740660"/>
            </a:xfrm>
            <a:prstGeom prst="rect">
              <a:avLst/>
            </a:prstGeom>
          </p:spPr>
          <p:txBody>
            <a:bodyPr lIns="0" tIns="0" rIns="0" bIns="0" rtlCol="0" anchor="t">
              <a:spAutoFit/>
            </a:bodyPr>
            <a:lstStyle/>
            <a:p>
              <a:pPr algn="ctr">
                <a:lnSpc>
                  <a:spcPts val="4577"/>
                </a:lnSpc>
                <a:spcBef>
                  <a:spcPct val="0"/>
                </a:spcBef>
              </a:pPr>
              <a:r>
                <a:rPr lang="en-US" sz="3269">
                  <a:solidFill>
                    <a:srgbClr val="F4CA44"/>
                  </a:solidFill>
                  <a:latin typeface="Lazydog"/>
                  <a:ea typeface="Lazydog"/>
                  <a:cs typeface="Lazydog"/>
                  <a:sym typeface="Lazydog"/>
                </a:rPr>
                <a:t>Qualitative</a:t>
              </a:r>
            </a:p>
          </p:txBody>
        </p:sp>
        <p:sp>
          <p:nvSpPr>
            <p:cNvPr id="31" name="TextBox 31"/>
            <p:cNvSpPr txBox="1"/>
            <p:nvPr/>
          </p:nvSpPr>
          <p:spPr>
            <a:xfrm>
              <a:off x="0" y="1191084"/>
              <a:ext cx="6719281" cy="740660"/>
            </a:xfrm>
            <a:prstGeom prst="rect">
              <a:avLst/>
            </a:prstGeom>
          </p:spPr>
          <p:txBody>
            <a:bodyPr lIns="0" tIns="0" rIns="0" bIns="0" rtlCol="0" anchor="t">
              <a:spAutoFit/>
            </a:bodyPr>
            <a:lstStyle/>
            <a:p>
              <a:pPr algn="ctr">
                <a:lnSpc>
                  <a:spcPts val="4577"/>
                </a:lnSpc>
                <a:spcBef>
                  <a:spcPct val="0"/>
                </a:spcBef>
              </a:pPr>
              <a:r>
                <a:rPr lang="en-US" sz="3269" dirty="0" err="1">
                  <a:solidFill>
                    <a:srgbClr val="59B379"/>
                  </a:solidFill>
                  <a:latin typeface="Lazydog"/>
                  <a:ea typeface="Lazydog"/>
                  <a:cs typeface="Lazydog"/>
                  <a:sym typeface="Lazydog"/>
                </a:rPr>
                <a:t>DiSCOURSE</a:t>
              </a:r>
              <a:endParaRPr lang="en-US" sz="3269" dirty="0">
                <a:solidFill>
                  <a:srgbClr val="59B379"/>
                </a:solidFill>
                <a:latin typeface="Lazydog"/>
                <a:ea typeface="Lazydog"/>
                <a:cs typeface="Lazydog"/>
                <a:sym typeface="Lazydog"/>
              </a:endParaRPr>
            </a:p>
          </p:txBody>
        </p:sp>
      </p:grpSp>
      <p:graphicFrame>
        <p:nvGraphicFramePr>
          <p:cNvPr id="32" name="Table 31">
            <a:extLst>
              <a:ext uri="{FF2B5EF4-FFF2-40B4-BE49-F238E27FC236}">
                <a16:creationId xmlns:a16="http://schemas.microsoft.com/office/drawing/2014/main" id="{80C395CE-2E7C-254A-AEB8-0F3DF3E28A2A}"/>
              </a:ext>
            </a:extLst>
          </p:cNvPr>
          <p:cNvGraphicFramePr>
            <a:graphicFrameLocks noGrp="1"/>
          </p:cNvGraphicFramePr>
          <p:nvPr>
            <p:extLst>
              <p:ext uri="{D42A27DB-BD31-4B8C-83A1-F6EECF244321}">
                <p14:modId xmlns:p14="http://schemas.microsoft.com/office/powerpoint/2010/main" val="4096745953"/>
              </p:ext>
            </p:extLst>
          </p:nvPr>
        </p:nvGraphicFramePr>
        <p:xfrm>
          <a:off x="1886155" y="3707720"/>
          <a:ext cx="13108638" cy="828902"/>
        </p:xfrm>
        <a:graphic>
          <a:graphicData uri="http://schemas.openxmlformats.org/drawingml/2006/table">
            <a:tbl>
              <a:tblPr firstRow="1" firstCol="1" bandRow="1">
                <a:tableStyleId>{5C22544A-7EE6-4342-B048-85BDC9FD1C3A}</a:tableStyleId>
              </a:tblPr>
              <a:tblGrid>
                <a:gridCol w="1896753">
                  <a:extLst>
                    <a:ext uri="{9D8B030D-6E8A-4147-A177-3AD203B41FA5}">
                      <a16:colId xmlns:a16="http://schemas.microsoft.com/office/drawing/2014/main" val="1661315989"/>
                    </a:ext>
                  </a:extLst>
                </a:gridCol>
                <a:gridCol w="11211885">
                  <a:extLst>
                    <a:ext uri="{9D8B030D-6E8A-4147-A177-3AD203B41FA5}">
                      <a16:colId xmlns:a16="http://schemas.microsoft.com/office/drawing/2014/main" val="295183990"/>
                    </a:ext>
                  </a:extLst>
                </a:gridCol>
              </a:tblGrid>
              <a:tr h="414451">
                <a:tc>
                  <a:txBody>
                    <a:bodyPr/>
                    <a:lstStyle/>
                    <a:p>
                      <a:pPr algn="just">
                        <a:lnSpc>
                          <a:spcPct val="115000"/>
                        </a:lnSpc>
                      </a:pPr>
                      <a:r>
                        <a:rPr lang="en-US" sz="2000">
                          <a:solidFill>
                            <a:schemeClr val="accent6">
                              <a:lumMod val="50000"/>
                            </a:schemeClr>
                          </a:solidFill>
                          <a:effectLst/>
                          <a:latin typeface="Times New Roman" panose="02020603050405020304" pitchFamily="18" charset="0"/>
                          <a:ea typeface="Times New Roman" panose="02020603050405020304" pitchFamily="18" charset="0"/>
                        </a:rPr>
                        <a:t>Theme 9</a:t>
                      </a:r>
                      <a:endParaRPr lang="en-TW" sz="1800">
                        <a:solidFill>
                          <a:schemeClr val="accent6">
                            <a:lumMod val="50000"/>
                          </a:schemeClr>
                        </a:solidFill>
                        <a:effectLst/>
                        <a:latin typeface="Arial" panose="020B0604020202020204" pitchFamily="34" charset="0"/>
                        <a:ea typeface="PMingLiU" panose="02020500000000000000" pitchFamily="18" charset="-120"/>
                      </a:endParaRPr>
                    </a:p>
                  </a:txBody>
                  <a:tcPr marL="68580" marR="68580" marT="0" marB="0">
                    <a:solidFill>
                      <a:schemeClr val="accent6">
                        <a:lumMod val="40000"/>
                        <a:lumOff val="60000"/>
                      </a:schemeClr>
                    </a:solidFill>
                  </a:tcPr>
                </a:tc>
                <a:tc>
                  <a:txBody>
                    <a:bodyPr/>
                    <a:lstStyle/>
                    <a:p>
                      <a:pPr algn="just">
                        <a:lnSpc>
                          <a:spcPct val="115000"/>
                        </a:lnSpc>
                      </a:pPr>
                      <a:r>
                        <a:rPr lang="en-US" sz="2000" b="1" dirty="0">
                          <a:solidFill>
                            <a:schemeClr val="accent6">
                              <a:lumMod val="50000"/>
                            </a:schemeClr>
                          </a:solidFill>
                          <a:effectLst/>
                          <a:latin typeface="Times New Roman" panose="02020603050405020304" pitchFamily="18" charset="0"/>
                          <a:ea typeface="Times New Roman" panose="02020603050405020304" pitchFamily="18" charset="0"/>
                        </a:rPr>
                        <a:t>I</a:t>
                      </a:r>
                      <a:r>
                        <a:rPr lang="vi-VN" sz="2000" b="1" dirty="0">
                          <a:solidFill>
                            <a:schemeClr val="accent6">
                              <a:lumMod val="50000"/>
                            </a:schemeClr>
                          </a:solidFill>
                          <a:effectLst/>
                          <a:latin typeface="Times New Roman" panose="02020603050405020304" pitchFamily="18" charset="0"/>
                          <a:ea typeface="Times New Roman" panose="02020603050405020304" pitchFamily="18" charset="0"/>
                        </a:rPr>
                        <a:t>nsufficient employment opportunities for students</a:t>
                      </a:r>
                      <a:endParaRPr lang="en-TW" sz="1800" dirty="0">
                        <a:solidFill>
                          <a:schemeClr val="accent6">
                            <a:lumMod val="50000"/>
                          </a:schemeClr>
                        </a:solidFill>
                        <a:effectLst/>
                        <a:latin typeface="Arial" panose="020B0604020202020204" pitchFamily="34" charset="0"/>
                        <a:ea typeface="PMingLiU" panose="02020500000000000000" pitchFamily="18" charset="-120"/>
                      </a:endParaRPr>
                    </a:p>
                  </a:txBody>
                  <a:tcPr marL="68580" marR="68580" marT="0" marB="0">
                    <a:solidFill>
                      <a:schemeClr val="accent6">
                        <a:lumMod val="40000"/>
                        <a:lumOff val="60000"/>
                      </a:schemeClr>
                    </a:solidFill>
                  </a:tcPr>
                </a:tc>
                <a:extLst>
                  <a:ext uri="{0D108BD9-81ED-4DB2-BD59-A6C34878D82A}">
                    <a16:rowId xmlns:a16="http://schemas.microsoft.com/office/drawing/2014/main" val="2665446052"/>
                  </a:ext>
                </a:extLst>
              </a:tr>
              <a:tr h="414451">
                <a:tc>
                  <a:txBody>
                    <a:bodyPr/>
                    <a:lstStyle/>
                    <a:p>
                      <a:pPr algn="just">
                        <a:lnSpc>
                          <a:spcPct val="115000"/>
                        </a:lnSpc>
                      </a:pPr>
                      <a:r>
                        <a:rPr lang="en-US" sz="2000">
                          <a:solidFill>
                            <a:schemeClr val="accent6">
                              <a:lumMod val="50000"/>
                            </a:schemeClr>
                          </a:solidFill>
                          <a:effectLst/>
                          <a:latin typeface="Times New Roman" panose="02020603050405020304" pitchFamily="18" charset="0"/>
                          <a:ea typeface="Times New Roman" panose="02020603050405020304" pitchFamily="18" charset="0"/>
                        </a:rPr>
                        <a:t>Theme 10</a:t>
                      </a:r>
                      <a:endParaRPr lang="en-TW" sz="1800">
                        <a:solidFill>
                          <a:schemeClr val="accent6">
                            <a:lumMod val="50000"/>
                          </a:schemeClr>
                        </a:solidFill>
                        <a:effectLst/>
                        <a:latin typeface="Arial" panose="020B0604020202020204" pitchFamily="34" charset="0"/>
                        <a:ea typeface="PMingLiU" panose="02020500000000000000" pitchFamily="18" charset="-120"/>
                      </a:endParaRPr>
                    </a:p>
                  </a:txBody>
                  <a:tcPr marL="68580" marR="68580" marT="0" marB="0">
                    <a:solidFill>
                      <a:schemeClr val="accent6">
                        <a:lumMod val="40000"/>
                        <a:lumOff val="60000"/>
                      </a:schemeClr>
                    </a:solidFill>
                  </a:tcPr>
                </a:tc>
                <a:tc>
                  <a:txBody>
                    <a:bodyPr/>
                    <a:lstStyle/>
                    <a:p>
                      <a:pPr algn="just">
                        <a:lnSpc>
                          <a:spcPct val="115000"/>
                        </a:lnSpc>
                      </a:pPr>
                      <a:r>
                        <a:rPr lang="en-US" sz="2000" b="1" dirty="0">
                          <a:solidFill>
                            <a:schemeClr val="accent6">
                              <a:lumMod val="50000"/>
                            </a:schemeClr>
                          </a:solidFill>
                          <a:effectLst/>
                          <a:latin typeface="Times New Roman" panose="02020603050405020304" pitchFamily="18" charset="0"/>
                          <a:ea typeface="Times New Roman" panose="02020603050405020304" pitchFamily="18" charset="0"/>
                        </a:rPr>
                        <a:t>I</a:t>
                      </a:r>
                      <a:r>
                        <a:rPr lang="vi-VN" sz="2000" b="1" dirty="0">
                          <a:solidFill>
                            <a:schemeClr val="accent6">
                              <a:lumMod val="50000"/>
                            </a:schemeClr>
                          </a:solidFill>
                          <a:effectLst/>
                          <a:latin typeface="Times New Roman" panose="02020603050405020304" pitchFamily="18" charset="0"/>
                          <a:ea typeface="Times New Roman" panose="02020603050405020304" pitchFamily="18" charset="0"/>
                        </a:rPr>
                        <a:t>nsufficient time to study</a:t>
                      </a:r>
                      <a:endParaRPr lang="en-TW" sz="1800" dirty="0">
                        <a:solidFill>
                          <a:schemeClr val="accent6">
                            <a:lumMod val="50000"/>
                          </a:schemeClr>
                        </a:solidFill>
                        <a:effectLst/>
                        <a:latin typeface="Arial" panose="020B0604020202020204" pitchFamily="34" charset="0"/>
                        <a:ea typeface="PMingLiU" panose="02020500000000000000" pitchFamily="18" charset="-120"/>
                      </a:endParaRPr>
                    </a:p>
                  </a:txBody>
                  <a:tcPr marL="68580" marR="68580" marT="0" marB="0">
                    <a:solidFill>
                      <a:schemeClr val="accent6">
                        <a:lumMod val="40000"/>
                        <a:lumOff val="60000"/>
                      </a:schemeClr>
                    </a:solidFill>
                  </a:tcPr>
                </a:tc>
                <a:extLst>
                  <a:ext uri="{0D108BD9-81ED-4DB2-BD59-A6C34878D82A}">
                    <a16:rowId xmlns:a16="http://schemas.microsoft.com/office/drawing/2014/main" val="3908159818"/>
                  </a:ext>
                </a:extLst>
              </a:tr>
            </a:tbl>
          </a:graphicData>
        </a:graphic>
      </p:graphicFrame>
      <p:sp>
        <p:nvSpPr>
          <p:cNvPr id="34" name="Freeform 25">
            <a:extLst>
              <a:ext uri="{FF2B5EF4-FFF2-40B4-BE49-F238E27FC236}">
                <a16:creationId xmlns:a16="http://schemas.microsoft.com/office/drawing/2014/main" id="{24AD398D-744E-8C42-B96E-1E12BE5DADE0}"/>
              </a:ext>
            </a:extLst>
          </p:cNvPr>
          <p:cNvSpPr/>
          <p:nvPr/>
        </p:nvSpPr>
        <p:spPr>
          <a:xfrm>
            <a:off x="1156765" y="6291530"/>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TextBox 28">
            <a:extLst>
              <a:ext uri="{FF2B5EF4-FFF2-40B4-BE49-F238E27FC236}">
                <a16:creationId xmlns:a16="http://schemas.microsoft.com/office/drawing/2014/main" id="{8558C62E-F72B-154C-A33E-AF9C0FEEA652}"/>
              </a:ext>
            </a:extLst>
          </p:cNvPr>
          <p:cNvSpPr txBox="1"/>
          <p:nvPr/>
        </p:nvSpPr>
        <p:spPr>
          <a:xfrm>
            <a:off x="1883870" y="6342007"/>
            <a:ext cx="5962912" cy="476250"/>
          </a:xfrm>
          <a:prstGeom prst="rect">
            <a:avLst/>
          </a:prstGeom>
        </p:spPr>
        <p:txBody>
          <a:bodyPr lIns="0" tIns="0" rIns="0" bIns="0" rtlCol="0" anchor="t">
            <a:spAutoFit/>
          </a:bodyPr>
          <a:lstStyle/>
          <a:p>
            <a:pPr algn="l">
              <a:lnSpc>
                <a:spcPts val="3600"/>
              </a:lnSpc>
            </a:pPr>
            <a:r>
              <a:rPr lang="en-US" sz="3000" dirty="0">
                <a:solidFill>
                  <a:schemeClr val="accent3"/>
                </a:solidFill>
                <a:latin typeface="Public Sans Bold"/>
                <a:ea typeface="Public Sans Bold"/>
                <a:cs typeface="Public Sans Bold"/>
                <a:sym typeface="Public Sans Bold"/>
              </a:rPr>
              <a:t>Well-being challenges</a:t>
            </a:r>
          </a:p>
        </p:txBody>
      </p:sp>
      <p:graphicFrame>
        <p:nvGraphicFramePr>
          <p:cNvPr id="36" name="Table 35">
            <a:extLst>
              <a:ext uri="{FF2B5EF4-FFF2-40B4-BE49-F238E27FC236}">
                <a16:creationId xmlns:a16="http://schemas.microsoft.com/office/drawing/2014/main" id="{6A952B41-9D14-6548-A134-C5BAFBD002CE}"/>
              </a:ext>
            </a:extLst>
          </p:cNvPr>
          <p:cNvGraphicFramePr>
            <a:graphicFrameLocks noGrp="1"/>
          </p:cNvGraphicFramePr>
          <p:nvPr>
            <p:extLst>
              <p:ext uri="{D42A27DB-BD31-4B8C-83A1-F6EECF244321}">
                <p14:modId xmlns:p14="http://schemas.microsoft.com/office/powerpoint/2010/main" val="1080992766"/>
              </p:ext>
            </p:extLst>
          </p:nvPr>
        </p:nvGraphicFramePr>
        <p:xfrm>
          <a:off x="1916527" y="6871763"/>
          <a:ext cx="13138498" cy="709530"/>
        </p:xfrm>
        <a:graphic>
          <a:graphicData uri="http://schemas.openxmlformats.org/drawingml/2006/table">
            <a:tbl>
              <a:tblPr firstRow="1" firstCol="1" bandRow="1">
                <a:tableStyleId>{5C22544A-7EE6-4342-B048-85BDC9FD1C3A}</a:tableStyleId>
              </a:tblPr>
              <a:tblGrid>
                <a:gridCol w="1901074">
                  <a:extLst>
                    <a:ext uri="{9D8B030D-6E8A-4147-A177-3AD203B41FA5}">
                      <a16:colId xmlns:a16="http://schemas.microsoft.com/office/drawing/2014/main" val="3521304893"/>
                    </a:ext>
                  </a:extLst>
                </a:gridCol>
                <a:gridCol w="11237424">
                  <a:extLst>
                    <a:ext uri="{9D8B030D-6E8A-4147-A177-3AD203B41FA5}">
                      <a16:colId xmlns:a16="http://schemas.microsoft.com/office/drawing/2014/main" val="1645260100"/>
                    </a:ext>
                  </a:extLst>
                </a:gridCol>
              </a:tblGrid>
              <a:tr h="354765">
                <a:tc>
                  <a:txBody>
                    <a:bodyPr/>
                    <a:lstStyle/>
                    <a:p>
                      <a:pPr algn="just">
                        <a:lnSpc>
                          <a:spcPct val="115000"/>
                        </a:lnSpc>
                      </a:pPr>
                      <a:r>
                        <a:rPr lang="en-US" sz="2000" dirty="0">
                          <a:solidFill>
                            <a:schemeClr val="tx1"/>
                          </a:solidFill>
                          <a:effectLst/>
                          <a:latin typeface="Times New Roman" panose="02020603050405020304" pitchFamily="18" charset="0"/>
                          <a:ea typeface="Times New Roman" panose="02020603050405020304" pitchFamily="18" charset="0"/>
                        </a:rPr>
                        <a:t>Theme 10</a:t>
                      </a:r>
                      <a:endParaRPr lang="en-TW" sz="1800" dirty="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accent5">
                        <a:lumMod val="40000"/>
                        <a:lumOff val="60000"/>
                      </a:schemeClr>
                    </a:solidFill>
                  </a:tcPr>
                </a:tc>
                <a:tc>
                  <a:txBody>
                    <a:bodyPr/>
                    <a:lstStyle/>
                    <a:p>
                      <a:pPr algn="just">
                        <a:lnSpc>
                          <a:spcPct val="115000"/>
                        </a:lnSpc>
                      </a:pPr>
                      <a:r>
                        <a:rPr lang="en-US" sz="2000" b="1" dirty="0">
                          <a:solidFill>
                            <a:schemeClr val="tx1"/>
                          </a:solidFill>
                          <a:effectLst/>
                          <a:latin typeface="Times New Roman" panose="02020603050405020304" pitchFamily="18" charset="0"/>
                          <a:ea typeface="Times New Roman" panose="02020603050405020304" pitchFamily="18" charset="0"/>
                        </a:rPr>
                        <a:t>W</a:t>
                      </a:r>
                      <a:r>
                        <a:rPr lang="vi-VN" sz="2000" b="1" dirty="0">
                          <a:solidFill>
                            <a:schemeClr val="tx1"/>
                          </a:solidFill>
                          <a:effectLst/>
                          <a:latin typeface="Times New Roman" panose="02020603050405020304" pitchFamily="18" charset="0"/>
                          <a:ea typeface="Times New Roman" panose="02020603050405020304" pitchFamily="18" charset="0"/>
                        </a:rPr>
                        <a:t>ell-being with academic pressure</a:t>
                      </a:r>
                      <a:endParaRPr lang="en-TW" sz="1800" dirty="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accent5">
                        <a:lumMod val="40000"/>
                        <a:lumOff val="60000"/>
                      </a:schemeClr>
                    </a:solidFill>
                  </a:tcPr>
                </a:tc>
                <a:extLst>
                  <a:ext uri="{0D108BD9-81ED-4DB2-BD59-A6C34878D82A}">
                    <a16:rowId xmlns:a16="http://schemas.microsoft.com/office/drawing/2014/main" val="2081011102"/>
                  </a:ext>
                </a:extLst>
              </a:tr>
              <a:tr h="354765">
                <a:tc>
                  <a:txBody>
                    <a:bodyPr/>
                    <a:lstStyle/>
                    <a:p>
                      <a:pPr algn="just">
                        <a:lnSpc>
                          <a:spcPct val="115000"/>
                        </a:lnSpc>
                      </a:pPr>
                      <a:r>
                        <a:rPr lang="en-US" sz="2000">
                          <a:solidFill>
                            <a:schemeClr val="tx1"/>
                          </a:solidFill>
                          <a:effectLst/>
                          <a:latin typeface="Times New Roman" panose="02020603050405020304" pitchFamily="18" charset="0"/>
                          <a:ea typeface="Times New Roman" panose="02020603050405020304" pitchFamily="18" charset="0"/>
                        </a:rPr>
                        <a:t>Theme 11</a:t>
                      </a:r>
                      <a:endParaRPr lang="en-TW" sz="180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accent5">
                        <a:lumMod val="40000"/>
                        <a:lumOff val="60000"/>
                      </a:schemeClr>
                    </a:solidFill>
                  </a:tcPr>
                </a:tc>
                <a:tc>
                  <a:txBody>
                    <a:bodyPr/>
                    <a:lstStyle/>
                    <a:p>
                      <a:pPr algn="just">
                        <a:lnSpc>
                          <a:spcPct val="115000"/>
                        </a:lnSpc>
                      </a:pPr>
                      <a:r>
                        <a:rPr lang="en-US" sz="2000" b="1" dirty="0">
                          <a:solidFill>
                            <a:schemeClr val="tx1"/>
                          </a:solidFill>
                          <a:effectLst/>
                          <a:latin typeface="Times New Roman" panose="02020603050405020304" pitchFamily="18" charset="0"/>
                          <a:ea typeface="Times New Roman" panose="02020603050405020304" pitchFamily="18" charset="0"/>
                        </a:rPr>
                        <a:t>W</a:t>
                      </a:r>
                      <a:r>
                        <a:rPr lang="vi-VN" sz="2000" b="1" dirty="0">
                          <a:solidFill>
                            <a:schemeClr val="tx1"/>
                          </a:solidFill>
                          <a:effectLst/>
                          <a:latin typeface="Times New Roman" panose="02020603050405020304" pitchFamily="18" charset="0"/>
                          <a:ea typeface="Times New Roman" panose="02020603050405020304" pitchFamily="18" charset="0"/>
                        </a:rPr>
                        <a:t>eather issues and eating habit</a:t>
                      </a:r>
                      <a:endParaRPr lang="en-TW" sz="1800" dirty="0">
                        <a:solidFill>
                          <a:schemeClr val="tx1"/>
                        </a:solidFill>
                        <a:effectLst/>
                        <a:latin typeface="Arial" panose="020B0604020202020204" pitchFamily="34" charset="0"/>
                        <a:ea typeface="PMingLiU" panose="02020500000000000000" pitchFamily="18" charset="-120"/>
                      </a:endParaRPr>
                    </a:p>
                  </a:txBody>
                  <a:tcPr marL="68580" marR="68580" marT="0" marB="0">
                    <a:solidFill>
                      <a:schemeClr val="accent5">
                        <a:lumMod val="40000"/>
                        <a:lumOff val="60000"/>
                      </a:schemeClr>
                    </a:solidFill>
                  </a:tcPr>
                </a:tc>
                <a:extLst>
                  <a:ext uri="{0D108BD9-81ED-4DB2-BD59-A6C34878D82A}">
                    <a16:rowId xmlns:a16="http://schemas.microsoft.com/office/drawing/2014/main" val="1052692146"/>
                  </a:ext>
                </a:extLst>
              </a:tr>
            </a:tbl>
          </a:graphicData>
        </a:graphic>
      </p:graphicFrame>
      <p:sp>
        <p:nvSpPr>
          <p:cNvPr id="37" name="TextBox 36">
            <a:extLst>
              <a:ext uri="{FF2B5EF4-FFF2-40B4-BE49-F238E27FC236}">
                <a16:creationId xmlns:a16="http://schemas.microsoft.com/office/drawing/2014/main" id="{445D974B-EA3E-644F-BE27-46EEA144F85F}"/>
              </a:ext>
            </a:extLst>
          </p:cNvPr>
          <p:cNvSpPr txBox="1"/>
          <p:nvPr/>
        </p:nvSpPr>
        <p:spPr>
          <a:xfrm>
            <a:off x="1786026" y="4675829"/>
            <a:ext cx="13108638" cy="1324978"/>
          </a:xfrm>
          <a:prstGeom prst="rect">
            <a:avLst/>
          </a:prstGeom>
          <a:noFill/>
        </p:spPr>
        <p:txBody>
          <a:bodyPr wrap="square" rtlCol="0">
            <a:spAutoFit/>
          </a:bodyPr>
          <a:lstStyle/>
          <a:p>
            <a:pPr algn="just">
              <a:lnSpc>
                <a:spcPct val="115000"/>
              </a:lnSpc>
            </a:pPr>
            <a:r>
              <a:rPr lang="en-TW" dirty="0"/>
              <a:t>Excerpt 9: </a:t>
            </a:r>
            <a:r>
              <a:rPr lang="vi-VN" sz="1800" i="1" dirty="0">
                <a:effectLst/>
                <a:latin typeface="Times New Roman" panose="02020603050405020304" pitchFamily="18" charset="0"/>
                <a:ea typeface="Times New Roman" panose="02020603050405020304" pitchFamily="18" charset="0"/>
              </a:rPr>
              <a:t>I do want a paper work job but the job usually requires Chinese not only English so it is hard to find a job like that.; They come from the western region of southern Vietnam, their purpose of coming here is to work.; I often found it hard when searching for Teaching Assistant or Research Assistant positions because my department doesn't often grant it for people who have scholarships.</a:t>
            </a:r>
            <a:endParaRPr lang="en-TW" sz="1800" dirty="0">
              <a:effectLst/>
              <a:latin typeface="Arial" panose="020B0604020202020204" pitchFamily="34" charset="0"/>
              <a:ea typeface="PMingLiU" panose="02020500000000000000" pitchFamily="18" charset="-120"/>
            </a:endParaRPr>
          </a:p>
          <a:p>
            <a:endParaRPr lang="en-TW" dirty="0"/>
          </a:p>
        </p:txBody>
      </p:sp>
    </p:spTree>
    <p:extLst>
      <p:ext uri="{BB962C8B-B14F-4D97-AF65-F5344CB8AC3E}">
        <p14:creationId xmlns:p14="http://schemas.microsoft.com/office/powerpoint/2010/main" val="327382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518342" y="201604"/>
            <a:ext cx="9478596" cy="2282179"/>
            <a:chOff x="0" y="0"/>
            <a:chExt cx="4741182" cy="1141543"/>
          </a:xfrm>
        </p:grpSpPr>
        <p:sp>
          <p:nvSpPr>
            <p:cNvPr id="6" name="Freeform 6"/>
            <p:cNvSpPr/>
            <p:nvPr/>
          </p:nvSpPr>
          <p:spPr>
            <a:xfrm>
              <a:off x="0" y="0"/>
              <a:ext cx="4741182" cy="1141543"/>
            </a:xfrm>
            <a:custGeom>
              <a:avLst/>
              <a:gdLst/>
              <a:ahLst/>
              <a:cxnLst/>
              <a:rect l="l" t="t" r="r" b="b"/>
              <a:pathLst>
                <a:path w="4741182" h="1141543">
                  <a:moveTo>
                    <a:pt x="0" y="0"/>
                  </a:moveTo>
                  <a:lnTo>
                    <a:pt x="4741182" y="0"/>
                  </a:lnTo>
                  <a:lnTo>
                    <a:pt x="4741182" y="1141543"/>
                  </a:lnTo>
                  <a:lnTo>
                    <a:pt x="0" y="1141543"/>
                  </a:lnTo>
                  <a:close/>
                </a:path>
              </a:pathLst>
            </a:custGeom>
            <a:solidFill>
              <a:srgbClr val="FBFBF3"/>
            </a:solidFill>
          </p:spPr>
        </p:sp>
        <p:sp>
          <p:nvSpPr>
            <p:cNvPr id="7" name="TextBox 7"/>
            <p:cNvSpPr txBox="1"/>
            <p:nvPr/>
          </p:nvSpPr>
          <p:spPr>
            <a:xfrm>
              <a:off x="0" y="-38100"/>
              <a:ext cx="4741182" cy="1179643"/>
            </a:xfrm>
            <a:prstGeom prst="rect">
              <a:avLst/>
            </a:prstGeom>
          </p:spPr>
          <p:txBody>
            <a:bodyPr lIns="40426" tIns="40426" rIns="40426" bIns="40426" rtlCol="0" anchor="ctr"/>
            <a:lstStyle/>
            <a:p>
              <a:pPr algn="ctr">
                <a:lnSpc>
                  <a:spcPts val="2660"/>
                </a:lnSpc>
                <a:spcBef>
                  <a:spcPct val="0"/>
                </a:spcBef>
              </a:pPr>
              <a:endParaRPr/>
            </a:p>
          </p:txBody>
        </p:sp>
      </p:grpSp>
      <p:grpSp>
        <p:nvGrpSpPr>
          <p:cNvPr id="8" name="Group 8"/>
          <p:cNvGrpSpPr/>
          <p:nvPr/>
        </p:nvGrpSpPr>
        <p:grpSpPr>
          <a:xfrm>
            <a:off x="0" y="8662046"/>
            <a:ext cx="1624954" cy="1624954"/>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10" name="TextBox 10"/>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1" name="Freeform 11"/>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16891224" y="2227270"/>
            <a:ext cx="1176088" cy="1176088"/>
          </a:xfrm>
          <a:custGeom>
            <a:avLst/>
            <a:gdLst/>
            <a:ahLst/>
            <a:cxnLst/>
            <a:rect l="l" t="t" r="r" b="b"/>
            <a:pathLst>
              <a:path w="1176088" h="1176088">
                <a:moveTo>
                  <a:pt x="0" y="0"/>
                </a:moveTo>
                <a:lnTo>
                  <a:pt x="1176087" y="0"/>
                </a:lnTo>
                <a:lnTo>
                  <a:pt x="1176087" y="1176088"/>
                </a:lnTo>
                <a:lnTo>
                  <a:pt x="0" y="1176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TextBox 27"/>
          <p:cNvSpPr txBox="1"/>
          <p:nvPr/>
        </p:nvSpPr>
        <p:spPr>
          <a:xfrm>
            <a:off x="8763000" y="799460"/>
            <a:ext cx="6911609" cy="910506"/>
          </a:xfrm>
          <a:prstGeom prst="rect">
            <a:avLst/>
          </a:prstGeom>
        </p:spPr>
        <p:txBody>
          <a:bodyPr lIns="0" tIns="0" rIns="0" bIns="0" rtlCol="0" anchor="t">
            <a:spAutoFit/>
          </a:bodyPr>
          <a:lstStyle/>
          <a:p>
            <a:pPr algn="l">
              <a:lnSpc>
                <a:spcPts val="7139"/>
              </a:lnSpc>
            </a:pPr>
            <a:r>
              <a:rPr lang="en-US" sz="6999" dirty="0">
                <a:solidFill>
                  <a:schemeClr val="accent2"/>
                </a:solidFill>
                <a:latin typeface="Public Sans Heavy"/>
                <a:ea typeface="Public Sans Heavy"/>
                <a:cs typeface="Public Sans Heavy"/>
                <a:sym typeface="Public Sans Heavy"/>
              </a:rPr>
              <a:t>RESULT (2)</a:t>
            </a:r>
          </a:p>
        </p:txBody>
      </p:sp>
      <p:grpSp>
        <p:nvGrpSpPr>
          <p:cNvPr id="29" name="Group 29"/>
          <p:cNvGrpSpPr/>
          <p:nvPr/>
        </p:nvGrpSpPr>
        <p:grpSpPr>
          <a:xfrm>
            <a:off x="13257640" y="647234"/>
            <a:ext cx="5039461" cy="1353576"/>
            <a:chOff x="-683607" y="72381"/>
            <a:chExt cx="6719281" cy="1804769"/>
          </a:xfrm>
        </p:grpSpPr>
        <p:sp>
          <p:nvSpPr>
            <p:cNvPr id="30" name="TextBox 30"/>
            <p:cNvSpPr txBox="1"/>
            <p:nvPr/>
          </p:nvSpPr>
          <p:spPr>
            <a:xfrm>
              <a:off x="-377259" y="72381"/>
              <a:ext cx="6106549" cy="703099"/>
            </a:xfrm>
            <a:prstGeom prst="rect">
              <a:avLst/>
            </a:prstGeom>
          </p:spPr>
          <p:txBody>
            <a:bodyPr wrap="square" lIns="0" tIns="0" rIns="0" bIns="0" rtlCol="0" anchor="t">
              <a:spAutoFit/>
            </a:bodyPr>
            <a:lstStyle/>
            <a:p>
              <a:pPr algn="ctr">
                <a:lnSpc>
                  <a:spcPts val="4577"/>
                </a:lnSpc>
                <a:spcBef>
                  <a:spcPct val="0"/>
                </a:spcBef>
              </a:pPr>
              <a:r>
                <a:rPr lang="en-US" sz="3269" dirty="0">
                  <a:solidFill>
                    <a:srgbClr val="B33ECD"/>
                  </a:solidFill>
                  <a:latin typeface="Lazydog"/>
                  <a:ea typeface="Lazydog"/>
                  <a:cs typeface="Lazydog"/>
                  <a:sym typeface="Lazydog"/>
                </a:rPr>
                <a:t>Machine learning</a:t>
              </a:r>
            </a:p>
          </p:txBody>
        </p:sp>
        <p:sp>
          <p:nvSpPr>
            <p:cNvPr id="31" name="TextBox 31"/>
            <p:cNvSpPr txBox="1"/>
            <p:nvPr/>
          </p:nvSpPr>
          <p:spPr>
            <a:xfrm>
              <a:off x="-683607" y="1174051"/>
              <a:ext cx="6719281" cy="703099"/>
            </a:xfrm>
            <a:prstGeom prst="rect">
              <a:avLst/>
            </a:prstGeom>
          </p:spPr>
          <p:txBody>
            <a:bodyPr lIns="0" tIns="0" rIns="0" bIns="0" rtlCol="0" anchor="t">
              <a:spAutoFit/>
            </a:bodyPr>
            <a:lstStyle/>
            <a:p>
              <a:pPr algn="ctr">
                <a:lnSpc>
                  <a:spcPts val="4577"/>
                </a:lnSpc>
                <a:spcBef>
                  <a:spcPct val="0"/>
                </a:spcBef>
              </a:pPr>
              <a:r>
                <a:rPr lang="en-US" sz="3269" dirty="0">
                  <a:solidFill>
                    <a:srgbClr val="7030A0"/>
                  </a:solidFill>
                  <a:latin typeface="Lazydog"/>
                  <a:ea typeface="Lazydog"/>
                  <a:cs typeface="Lazydog"/>
                  <a:sym typeface="Lazydog"/>
                </a:rPr>
                <a:t>analysis</a:t>
              </a:r>
            </a:p>
          </p:txBody>
        </p:sp>
      </p:grpSp>
      <p:sp>
        <p:nvSpPr>
          <p:cNvPr id="38" name="Freeform 5">
            <a:extLst>
              <a:ext uri="{FF2B5EF4-FFF2-40B4-BE49-F238E27FC236}">
                <a16:creationId xmlns:a16="http://schemas.microsoft.com/office/drawing/2014/main" id="{A6D01E28-BA08-F048-B5EA-746B8576F025}"/>
              </a:ext>
            </a:extLst>
          </p:cNvPr>
          <p:cNvSpPr/>
          <p:nvPr/>
        </p:nvSpPr>
        <p:spPr>
          <a:xfrm>
            <a:off x="125980" y="7162996"/>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9" name="Freeform 9">
            <a:extLst>
              <a:ext uri="{FF2B5EF4-FFF2-40B4-BE49-F238E27FC236}">
                <a16:creationId xmlns:a16="http://schemas.microsoft.com/office/drawing/2014/main" id="{C789CF66-3DB3-5241-B436-060B07D1683B}"/>
              </a:ext>
            </a:extLst>
          </p:cNvPr>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0" name="Group 10">
            <a:extLst>
              <a:ext uri="{FF2B5EF4-FFF2-40B4-BE49-F238E27FC236}">
                <a16:creationId xmlns:a16="http://schemas.microsoft.com/office/drawing/2014/main" id="{F7383C1D-09E9-524A-89D4-12B2B60667A0}"/>
              </a:ext>
            </a:extLst>
          </p:cNvPr>
          <p:cNvGrpSpPr/>
          <p:nvPr/>
        </p:nvGrpSpPr>
        <p:grpSpPr>
          <a:xfrm>
            <a:off x="0" y="0"/>
            <a:ext cx="1624954" cy="7033271"/>
            <a:chOff x="0" y="0"/>
            <a:chExt cx="812800" cy="3518034"/>
          </a:xfrm>
        </p:grpSpPr>
        <p:sp>
          <p:nvSpPr>
            <p:cNvPr id="41" name="Freeform 11">
              <a:extLst>
                <a:ext uri="{FF2B5EF4-FFF2-40B4-BE49-F238E27FC236}">
                  <a16:creationId xmlns:a16="http://schemas.microsoft.com/office/drawing/2014/main" id="{AF70E6B6-B80E-094A-851F-E96E51D52973}"/>
                </a:ext>
              </a:extLst>
            </p:cNvPr>
            <p:cNvSpPr/>
            <p:nvPr/>
          </p:nvSpPr>
          <p:spPr>
            <a:xfrm>
              <a:off x="0" y="0"/>
              <a:ext cx="812800" cy="3518034"/>
            </a:xfrm>
            <a:custGeom>
              <a:avLst/>
              <a:gdLst/>
              <a:ahLst/>
              <a:cxnLst/>
              <a:rect l="l" t="t" r="r" b="b"/>
              <a:pathLst>
                <a:path w="812800" h="3518034">
                  <a:moveTo>
                    <a:pt x="0" y="0"/>
                  </a:moveTo>
                  <a:lnTo>
                    <a:pt x="812800" y="0"/>
                  </a:lnTo>
                  <a:lnTo>
                    <a:pt x="812800" y="3518034"/>
                  </a:lnTo>
                  <a:lnTo>
                    <a:pt x="0" y="3518034"/>
                  </a:lnTo>
                  <a:close/>
                </a:path>
              </a:pathLst>
            </a:custGeom>
            <a:solidFill>
              <a:srgbClr val="FBFBF3"/>
            </a:solidFill>
          </p:spPr>
        </p:sp>
        <p:sp>
          <p:nvSpPr>
            <p:cNvPr id="42" name="TextBox 12">
              <a:extLst>
                <a:ext uri="{FF2B5EF4-FFF2-40B4-BE49-F238E27FC236}">
                  <a16:creationId xmlns:a16="http://schemas.microsoft.com/office/drawing/2014/main" id="{8A653C27-45AB-C147-A599-E37C5E8FCC2B}"/>
                </a:ext>
              </a:extLst>
            </p:cNvPr>
            <p:cNvSpPr txBox="1"/>
            <p:nvPr/>
          </p:nvSpPr>
          <p:spPr>
            <a:xfrm>
              <a:off x="0" y="-38100"/>
              <a:ext cx="812800" cy="3556134"/>
            </a:xfrm>
            <a:prstGeom prst="rect">
              <a:avLst/>
            </a:prstGeom>
          </p:spPr>
          <p:txBody>
            <a:bodyPr lIns="40426" tIns="40426" rIns="40426" bIns="40426" rtlCol="0" anchor="ctr"/>
            <a:lstStyle/>
            <a:p>
              <a:pPr algn="ctr">
                <a:lnSpc>
                  <a:spcPts val="2660"/>
                </a:lnSpc>
                <a:spcBef>
                  <a:spcPct val="0"/>
                </a:spcBef>
              </a:pPr>
              <a:endParaRPr/>
            </a:p>
          </p:txBody>
        </p:sp>
      </p:grpSp>
      <p:sp>
        <p:nvSpPr>
          <p:cNvPr id="43" name="Freeform 13">
            <a:extLst>
              <a:ext uri="{FF2B5EF4-FFF2-40B4-BE49-F238E27FC236}">
                <a16:creationId xmlns:a16="http://schemas.microsoft.com/office/drawing/2014/main" id="{4CDCBA5C-87D5-6848-9BC3-E8B7642A8A25}"/>
              </a:ext>
            </a:extLst>
          </p:cNvPr>
          <p:cNvSpPr/>
          <p:nvPr/>
        </p:nvSpPr>
        <p:spPr>
          <a:xfrm flipV="1">
            <a:off x="125980" y="201604"/>
            <a:ext cx="1365505" cy="2025666"/>
          </a:xfrm>
          <a:custGeom>
            <a:avLst/>
            <a:gdLst/>
            <a:ahLst/>
            <a:cxnLst/>
            <a:rect l="l" t="t" r="r" b="b"/>
            <a:pathLst>
              <a:path w="1365505" h="2025666">
                <a:moveTo>
                  <a:pt x="0" y="2025667"/>
                </a:moveTo>
                <a:lnTo>
                  <a:pt x="1365505" y="2025667"/>
                </a:lnTo>
                <a:lnTo>
                  <a:pt x="1365505" y="0"/>
                </a:lnTo>
                <a:lnTo>
                  <a:pt x="0" y="0"/>
                </a:lnTo>
                <a:lnTo>
                  <a:pt x="0" y="202566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AutoShape 14">
            <a:extLst>
              <a:ext uri="{FF2B5EF4-FFF2-40B4-BE49-F238E27FC236}">
                <a16:creationId xmlns:a16="http://schemas.microsoft.com/office/drawing/2014/main" id="{F645A08A-CA30-2A40-B793-5B9C2F1B8045}"/>
              </a:ext>
            </a:extLst>
          </p:cNvPr>
          <p:cNvSpPr/>
          <p:nvPr/>
        </p:nvSpPr>
        <p:spPr>
          <a:xfrm flipH="1">
            <a:off x="808732" y="2709630"/>
            <a:ext cx="0" cy="3841283"/>
          </a:xfrm>
          <a:prstGeom prst="line">
            <a:avLst/>
          </a:prstGeom>
          <a:ln w="19050" cap="flat">
            <a:solidFill>
              <a:srgbClr val="3082DB"/>
            </a:solidFill>
            <a:prstDash val="solid"/>
            <a:headEnd type="none" w="sm" len="sm"/>
            <a:tailEnd type="none" w="sm" len="sm"/>
          </a:ln>
        </p:spPr>
      </p:sp>
      <p:grpSp>
        <p:nvGrpSpPr>
          <p:cNvPr id="45" name="Group 18">
            <a:extLst>
              <a:ext uri="{FF2B5EF4-FFF2-40B4-BE49-F238E27FC236}">
                <a16:creationId xmlns:a16="http://schemas.microsoft.com/office/drawing/2014/main" id="{A8A461EA-62F0-2A40-8526-0212A6487C2A}"/>
              </a:ext>
            </a:extLst>
          </p:cNvPr>
          <p:cNvGrpSpPr/>
          <p:nvPr/>
        </p:nvGrpSpPr>
        <p:grpSpPr>
          <a:xfrm>
            <a:off x="3505443" y="228143"/>
            <a:ext cx="1365505" cy="1365505"/>
            <a:chOff x="0" y="0"/>
            <a:chExt cx="812800" cy="812800"/>
          </a:xfrm>
        </p:grpSpPr>
        <p:sp>
          <p:nvSpPr>
            <p:cNvPr id="46" name="Freeform 19">
              <a:extLst>
                <a:ext uri="{FF2B5EF4-FFF2-40B4-BE49-F238E27FC236}">
                  <a16:creationId xmlns:a16="http://schemas.microsoft.com/office/drawing/2014/main" id="{C3FAA416-4565-DB4E-9ACA-D896210E8C82}"/>
                </a:ext>
              </a:extLst>
            </p:cNvPr>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47" name="TextBox 20">
              <a:extLst>
                <a:ext uri="{FF2B5EF4-FFF2-40B4-BE49-F238E27FC236}">
                  <a16:creationId xmlns:a16="http://schemas.microsoft.com/office/drawing/2014/main" id="{250AA623-C1D0-0045-986F-157EB122772B}"/>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48" name="Freeform 24">
            <a:extLst>
              <a:ext uri="{FF2B5EF4-FFF2-40B4-BE49-F238E27FC236}">
                <a16:creationId xmlns:a16="http://schemas.microsoft.com/office/drawing/2014/main" id="{4B47068E-B227-5C41-9AF3-52B7BA49E640}"/>
              </a:ext>
            </a:extLst>
          </p:cNvPr>
          <p:cNvSpPr/>
          <p:nvPr/>
        </p:nvSpPr>
        <p:spPr>
          <a:xfrm>
            <a:off x="1759416" y="187567"/>
            <a:ext cx="1365505" cy="1365505"/>
          </a:xfrm>
          <a:custGeom>
            <a:avLst/>
            <a:gdLst/>
            <a:ahLst/>
            <a:cxnLst/>
            <a:rect l="l" t="t" r="r" b="b"/>
            <a:pathLst>
              <a:path w="1365505" h="1365505">
                <a:moveTo>
                  <a:pt x="0" y="0"/>
                </a:moveTo>
                <a:lnTo>
                  <a:pt x="1365505" y="0"/>
                </a:lnTo>
                <a:lnTo>
                  <a:pt x="1365505" y="1365505"/>
                </a:lnTo>
                <a:lnTo>
                  <a:pt x="0" y="13655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49" name="image1.png">
            <a:extLst>
              <a:ext uri="{FF2B5EF4-FFF2-40B4-BE49-F238E27FC236}">
                <a16:creationId xmlns:a16="http://schemas.microsoft.com/office/drawing/2014/main" id="{ECBCCE4F-4A64-6446-9B54-473512CF666F}"/>
              </a:ext>
            </a:extLst>
          </p:cNvPr>
          <p:cNvPicPr/>
          <p:nvPr/>
        </p:nvPicPr>
        <p:blipFill>
          <a:blip r:embed="rId13"/>
          <a:srcRect/>
          <a:stretch>
            <a:fillRect/>
          </a:stretch>
        </p:blipFill>
        <p:spPr>
          <a:xfrm>
            <a:off x="3740139" y="2709630"/>
            <a:ext cx="11843327" cy="6965657"/>
          </a:xfrm>
          <a:prstGeom prst="rect">
            <a:avLst/>
          </a:prstGeom>
          <a:ln/>
        </p:spPr>
      </p:pic>
      <p:sp>
        <p:nvSpPr>
          <p:cNvPr id="50" name="TextBox 49">
            <a:extLst>
              <a:ext uri="{FF2B5EF4-FFF2-40B4-BE49-F238E27FC236}">
                <a16:creationId xmlns:a16="http://schemas.microsoft.com/office/drawing/2014/main" id="{F6866396-412B-7142-9FE0-6E581802433F}"/>
              </a:ext>
            </a:extLst>
          </p:cNvPr>
          <p:cNvSpPr txBox="1"/>
          <p:nvPr/>
        </p:nvSpPr>
        <p:spPr>
          <a:xfrm>
            <a:off x="1981200" y="9449440"/>
            <a:ext cx="9152020" cy="523220"/>
          </a:xfrm>
          <a:prstGeom prst="rect">
            <a:avLst/>
          </a:prstGeom>
          <a:noFill/>
        </p:spPr>
        <p:txBody>
          <a:bodyPr wrap="square">
            <a:spAutoFit/>
          </a:bodyPr>
          <a:lstStyle/>
          <a:p>
            <a:r>
              <a:rPr lang="vi-VN" sz="2800" dirty="0">
                <a:effectLst/>
                <a:latin typeface="Times New Roman" panose="02020603050405020304" pitchFamily="18" charset="0"/>
                <a:ea typeface="Times New Roman" panose="02020603050405020304" pitchFamily="18" charset="0"/>
              </a:rPr>
              <a:t>Topic no.9 to no.19 were chosen </a:t>
            </a:r>
            <a:endParaRPr lang="en-TW" sz="2800" dirty="0"/>
          </a:p>
        </p:txBody>
      </p:sp>
      <p:sp>
        <p:nvSpPr>
          <p:cNvPr id="33" name="TextBox 32">
            <a:extLst>
              <a:ext uri="{FF2B5EF4-FFF2-40B4-BE49-F238E27FC236}">
                <a16:creationId xmlns:a16="http://schemas.microsoft.com/office/drawing/2014/main" id="{F879C78E-9FB3-084F-A90B-6F0A187C32CE}"/>
              </a:ext>
            </a:extLst>
          </p:cNvPr>
          <p:cNvSpPr txBox="1"/>
          <p:nvPr/>
        </p:nvSpPr>
        <p:spPr>
          <a:xfrm>
            <a:off x="15267365" y="2123156"/>
            <a:ext cx="1323696" cy="369332"/>
          </a:xfrm>
          <a:prstGeom prst="rect">
            <a:avLst/>
          </a:prstGeom>
          <a:noFill/>
        </p:spPr>
        <p:txBody>
          <a:bodyPr wrap="none" rtlCol="0">
            <a:spAutoFit/>
          </a:bodyPr>
          <a:lstStyle/>
          <a:p>
            <a:r>
              <a:rPr lang="en-TW" dirty="0"/>
              <a:t>Macro Level</a:t>
            </a:r>
          </a:p>
        </p:txBody>
      </p:sp>
    </p:spTree>
    <p:extLst>
      <p:ext uri="{BB962C8B-B14F-4D97-AF65-F5344CB8AC3E}">
        <p14:creationId xmlns:p14="http://schemas.microsoft.com/office/powerpoint/2010/main" val="1291826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518342" y="201604"/>
            <a:ext cx="9478596" cy="2282179"/>
            <a:chOff x="0" y="0"/>
            <a:chExt cx="4741182" cy="1141543"/>
          </a:xfrm>
        </p:grpSpPr>
        <p:sp>
          <p:nvSpPr>
            <p:cNvPr id="6" name="Freeform 6"/>
            <p:cNvSpPr/>
            <p:nvPr/>
          </p:nvSpPr>
          <p:spPr>
            <a:xfrm>
              <a:off x="0" y="0"/>
              <a:ext cx="4741182" cy="1141543"/>
            </a:xfrm>
            <a:custGeom>
              <a:avLst/>
              <a:gdLst/>
              <a:ahLst/>
              <a:cxnLst/>
              <a:rect l="l" t="t" r="r" b="b"/>
              <a:pathLst>
                <a:path w="4741182" h="1141543">
                  <a:moveTo>
                    <a:pt x="0" y="0"/>
                  </a:moveTo>
                  <a:lnTo>
                    <a:pt x="4741182" y="0"/>
                  </a:lnTo>
                  <a:lnTo>
                    <a:pt x="4741182" y="1141543"/>
                  </a:lnTo>
                  <a:lnTo>
                    <a:pt x="0" y="1141543"/>
                  </a:lnTo>
                  <a:close/>
                </a:path>
              </a:pathLst>
            </a:custGeom>
            <a:solidFill>
              <a:srgbClr val="FBFBF3"/>
            </a:solidFill>
          </p:spPr>
        </p:sp>
        <p:sp>
          <p:nvSpPr>
            <p:cNvPr id="7" name="TextBox 7"/>
            <p:cNvSpPr txBox="1"/>
            <p:nvPr/>
          </p:nvSpPr>
          <p:spPr>
            <a:xfrm>
              <a:off x="0" y="-38100"/>
              <a:ext cx="4741182" cy="1179643"/>
            </a:xfrm>
            <a:prstGeom prst="rect">
              <a:avLst/>
            </a:prstGeom>
          </p:spPr>
          <p:txBody>
            <a:bodyPr lIns="40426" tIns="40426" rIns="40426" bIns="40426" rtlCol="0" anchor="ctr"/>
            <a:lstStyle/>
            <a:p>
              <a:pPr algn="ctr">
                <a:lnSpc>
                  <a:spcPts val="2660"/>
                </a:lnSpc>
                <a:spcBef>
                  <a:spcPct val="0"/>
                </a:spcBef>
              </a:pPr>
              <a:endParaRPr/>
            </a:p>
          </p:txBody>
        </p:sp>
      </p:grpSp>
      <p:grpSp>
        <p:nvGrpSpPr>
          <p:cNvPr id="8" name="Group 8"/>
          <p:cNvGrpSpPr/>
          <p:nvPr/>
        </p:nvGrpSpPr>
        <p:grpSpPr>
          <a:xfrm>
            <a:off x="0" y="8662046"/>
            <a:ext cx="1624954" cy="1624954"/>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10" name="TextBox 10"/>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1" name="Freeform 11"/>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TextBox 27"/>
          <p:cNvSpPr txBox="1"/>
          <p:nvPr/>
        </p:nvSpPr>
        <p:spPr>
          <a:xfrm>
            <a:off x="8763000" y="799460"/>
            <a:ext cx="6911609" cy="910506"/>
          </a:xfrm>
          <a:prstGeom prst="rect">
            <a:avLst/>
          </a:prstGeom>
        </p:spPr>
        <p:txBody>
          <a:bodyPr lIns="0" tIns="0" rIns="0" bIns="0" rtlCol="0" anchor="t">
            <a:spAutoFit/>
          </a:bodyPr>
          <a:lstStyle/>
          <a:p>
            <a:pPr algn="l">
              <a:lnSpc>
                <a:spcPts val="7139"/>
              </a:lnSpc>
            </a:pPr>
            <a:r>
              <a:rPr lang="en-US" sz="6999" dirty="0">
                <a:solidFill>
                  <a:schemeClr val="accent2"/>
                </a:solidFill>
                <a:latin typeface="Public Sans Heavy"/>
                <a:ea typeface="Public Sans Heavy"/>
                <a:cs typeface="Public Sans Heavy"/>
                <a:sym typeface="Public Sans Heavy"/>
              </a:rPr>
              <a:t>RESULT (2)</a:t>
            </a:r>
          </a:p>
        </p:txBody>
      </p:sp>
      <p:grpSp>
        <p:nvGrpSpPr>
          <p:cNvPr id="29" name="Group 29"/>
          <p:cNvGrpSpPr/>
          <p:nvPr/>
        </p:nvGrpSpPr>
        <p:grpSpPr>
          <a:xfrm>
            <a:off x="13257640" y="647234"/>
            <a:ext cx="5039461" cy="1353576"/>
            <a:chOff x="-683607" y="72381"/>
            <a:chExt cx="6719281" cy="1804769"/>
          </a:xfrm>
        </p:grpSpPr>
        <p:sp>
          <p:nvSpPr>
            <p:cNvPr id="30" name="TextBox 30"/>
            <p:cNvSpPr txBox="1"/>
            <p:nvPr/>
          </p:nvSpPr>
          <p:spPr>
            <a:xfrm>
              <a:off x="-377259" y="72381"/>
              <a:ext cx="6106549" cy="703099"/>
            </a:xfrm>
            <a:prstGeom prst="rect">
              <a:avLst/>
            </a:prstGeom>
          </p:spPr>
          <p:txBody>
            <a:bodyPr wrap="square" lIns="0" tIns="0" rIns="0" bIns="0" rtlCol="0" anchor="t">
              <a:spAutoFit/>
            </a:bodyPr>
            <a:lstStyle/>
            <a:p>
              <a:pPr algn="ctr">
                <a:lnSpc>
                  <a:spcPts val="4577"/>
                </a:lnSpc>
                <a:spcBef>
                  <a:spcPct val="0"/>
                </a:spcBef>
              </a:pPr>
              <a:r>
                <a:rPr lang="en-US" sz="3269" dirty="0">
                  <a:solidFill>
                    <a:srgbClr val="B33ECD"/>
                  </a:solidFill>
                  <a:latin typeface="Lazydog"/>
                  <a:ea typeface="Lazydog"/>
                  <a:cs typeface="Lazydog"/>
                  <a:sym typeface="Lazydog"/>
                </a:rPr>
                <a:t>Machine learning</a:t>
              </a:r>
            </a:p>
          </p:txBody>
        </p:sp>
        <p:sp>
          <p:nvSpPr>
            <p:cNvPr id="31" name="TextBox 31"/>
            <p:cNvSpPr txBox="1"/>
            <p:nvPr/>
          </p:nvSpPr>
          <p:spPr>
            <a:xfrm>
              <a:off x="-683607" y="1174051"/>
              <a:ext cx="6719281" cy="703099"/>
            </a:xfrm>
            <a:prstGeom prst="rect">
              <a:avLst/>
            </a:prstGeom>
          </p:spPr>
          <p:txBody>
            <a:bodyPr lIns="0" tIns="0" rIns="0" bIns="0" rtlCol="0" anchor="t">
              <a:spAutoFit/>
            </a:bodyPr>
            <a:lstStyle/>
            <a:p>
              <a:pPr algn="ctr">
                <a:lnSpc>
                  <a:spcPts val="4577"/>
                </a:lnSpc>
                <a:spcBef>
                  <a:spcPct val="0"/>
                </a:spcBef>
              </a:pPr>
              <a:r>
                <a:rPr lang="en-US" sz="3269" dirty="0">
                  <a:solidFill>
                    <a:srgbClr val="7030A0"/>
                  </a:solidFill>
                  <a:latin typeface="Lazydog"/>
                  <a:ea typeface="Lazydog"/>
                  <a:cs typeface="Lazydog"/>
                  <a:sym typeface="Lazydog"/>
                </a:rPr>
                <a:t>analysis</a:t>
              </a:r>
            </a:p>
          </p:txBody>
        </p:sp>
      </p:grpSp>
      <p:sp>
        <p:nvSpPr>
          <p:cNvPr id="38" name="Freeform 5">
            <a:extLst>
              <a:ext uri="{FF2B5EF4-FFF2-40B4-BE49-F238E27FC236}">
                <a16:creationId xmlns:a16="http://schemas.microsoft.com/office/drawing/2014/main" id="{A6D01E28-BA08-F048-B5EA-746B8576F025}"/>
              </a:ext>
            </a:extLst>
          </p:cNvPr>
          <p:cNvSpPr/>
          <p:nvPr/>
        </p:nvSpPr>
        <p:spPr>
          <a:xfrm>
            <a:off x="125980" y="7162996"/>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9" name="Freeform 9">
            <a:extLst>
              <a:ext uri="{FF2B5EF4-FFF2-40B4-BE49-F238E27FC236}">
                <a16:creationId xmlns:a16="http://schemas.microsoft.com/office/drawing/2014/main" id="{C789CF66-3DB3-5241-B436-060B07D1683B}"/>
              </a:ext>
            </a:extLst>
          </p:cNvPr>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0" name="Group 10">
            <a:extLst>
              <a:ext uri="{FF2B5EF4-FFF2-40B4-BE49-F238E27FC236}">
                <a16:creationId xmlns:a16="http://schemas.microsoft.com/office/drawing/2014/main" id="{F7383C1D-09E9-524A-89D4-12B2B60667A0}"/>
              </a:ext>
            </a:extLst>
          </p:cNvPr>
          <p:cNvGrpSpPr/>
          <p:nvPr/>
        </p:nvGrpSpPr>
        <p:grpSpPr>
          <a:xfrm>
            <a:off x="0" y="0"/>
            <a:ext cx="1624954" cy="7033271"/>
            <a:chOff x="0" y="0"/>
            <a:chExt cx="812800" cy="3518034"/>
          </a:xfrm>
        </p:grpSpPr>
        <p:sp>
          <p:nvSpPr>
            <p:cNvPr id="41" name="Freeform 11">
              <a:extLst>
                <a:ext uri="{FF2B5EF4-FFF2-40B4-BE49-F238E27FC236}">
                  <a16:creationId xmlns:a16="http://schemas.microsoft.com/office/drawing/2014/main" id="{AF70E6B6-B80E-094A-851F-E96E51D52973}"/>
                </a:ext>
              </a:extLst>
            </p:cNvPr>
            <p:cNvSpPr/>
            <p:nvPr/>
          </p:nvSpPr>
          <p:spPr>
            <a:xfrm>
              <a:off x="0" y="0"/>
              <a:ext cx="812800" cy="3518034"/>
            </a:xfrm>
            <a:custGeom>
              <a:avLst/>
              <a:gdLst/>
              <a:ahLst/>
              <a:cxnLst/>
              <a:rect l="l" t="t" r="r" b="b"/>
              <a:pathLst>
                <a:path w="812800" h="3518034">
                  <a:moveTo>
                    <a:pt x="0" y="0"/>
                  </a:moveTo>
                  <a:lnTo>
                    <a:pt x="812800" y="0"/>
                  </a:lnTo>
                  <a:lnTo>
                    <a:pt x="812800" y="3518034"/>
                  </a:lnTo>
                  <a:lnTo>
                    <a:pt x="0" y="3518034"/>
                  </a:lnTo>
                  <a:close/>
                </a:path>
              </a:pathLst>
            </a:custGeom>
            <a:solidFill>
              <a:srgbClr val="FBFBF3"/>
            </a:solidFill>
          </p:spPr>
        </p:sp>
        <p:sp>
          <p:nvSpPr>
            <p:cNvPr id="42" name="TextBox 12">
              <a:extLst>
                <a:ext uri="{FF2B5EF4-FFF2-40B4-BE49-F238E27FC236}">
                  <a16:creationId xmlns:a16="http://schemas.microsoft.com/office/drawing/2014/main" id="{8A653C27-45AB-C147-A599-E37C5E8FCC2B}"/>
                </a:ext>
              </a:extLst>
            </p:cNvPr>
            <p:cNvSpPr txBox="1"/>
            <p:nvPr/>
          </p:nvSpPr>
          <p:spPr>
            <a:xfrm>
              <a:off x="0" y="-38100"/>
              <a:ext cx="812800" cy="3556134"/>
            </a:xfrm>
            <a:prstGeom prst="rect">
              <a:avLst/>
            </a:prstGeom>
          </p:spPr>
          <p:txBody>
            <a:bodyPr lIns="40426" tIns="40426" rIns="40426" bIns="40426" rtlCol="0" anchor="ctr"/>
            <a:lstStyle/>
            <a:p>
              <a:pPr algn="ctr">
                <a:lnSpc>
                  <a:spcPts val="2660"/>
                </a:lnSpc>
                <a:spcBef>
                  <a:spcPct val="0"/>
                </a:spcBef>
              </a:pPr>
              <a:endParaRPr/>
            </a:p>
          </p:txBody>
        </p:sp>
      </p:grpSp>
      <p:sp>
        <p:nvSpPr>
          <p:cNvPr id="43" name="Freeform 13">
            <a:extLst>
              <a:ext uri="{FF2B5EF4-FFF2-40B4-BE49-F238E27FC236}">
                <a16:creationId xmlns:a16="http://schemas.microsoft.com/office/drawing/2014/main" id="{4CDCBA5C-87D5-6848-9BC3-E8B7642A8A25}"/>
              </a:ext>
            </a:extLst>
          </p:cNvPr>
          <p:cNvSpPr/>
          <p:nvPr/>
        </p:nvSpPr>
        <p:spPr>
          <a:xfrm flipV="1">
            <a:off x="125980" y="201604"/>
            <a:ext cx="1365505" cy="2025666"/>
          </a:xfrm>
          <a:custGeom>
            <a:avLst/>
            <a:gdLst/>
            <a:ahLst/>
            <a:cxnLst/>
            <a:rect l="l" t="t" r="r" b="b"/>
            <a:pathLst>
              <a:path w="1365505" h="2025666">
                <a:moveTo>
                  <a:pt x="0" y="2025667"/>
                </a:moveTo>
                <a:lnTo>
                  <a:pt x="1365505" y="2025667"/>
                </a:lnTo>
                <a:lnTo>
                  <a:pt x="1365505" y="0"/>
                </a:lnTo>
                <a:lnTo>
                  <a:pt x="0" y="0"/>
                </a:lnTo>
                <a:lnTo>
                  <a:pt x="0" y="2025667"/>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AutoShape 14">
            <a:extLst>
              <a:ext uri="{FF2B5EF4-FFF2-40B4-BE49-F238E27FC236}">
                <a16:creationId xmlns:a16="http://schemas.microsoft.com/office/drawing/2014/main" id="{F645A08A-CA30-2A40-B793-5B9C2F1B8045}"/>
              </a:ext>
            </a:extLst>
          </p:cNvPr>
          <p:cNvSpPr/>
          <p:nvPr/>
        </p:nvSpPr>
        <p:spPr>
          <a:xfrm flipH="1">
            <a:off x="808732" y="2709630"/>
            <a:ext cx="0" cy="3841283"/>
          </a:xfrm>
          <a:prstGeom prst="line">
            <a:avLst/>
          </a:prstGeom>
          <a:ln w="19050" cap="flat">
            <a:solidFill>
              <a:srgbClr val="3082DB"/>
            </a:solidFill>
            <a:prstDash val="solid"/>
            <a:headEnd type="none" w="sm" len="sm"/>
            <a:tailEnd type="none" w="sm" len="sm"/>
          </a:ln>
        </p:spPr>
      </p:sp>
      <p:grpSp>
        <p:nvGrpSpPr>
          <p:cNvPr id="45" name="Group 18">
            <a:extLst>
              <a:ext uri="{FF2B5EF4-FFF2-40B4-BE49-F238E27FC236}">
                <a16:creationId xmlns:a16="http://schemas.microsoft.com/office/drawing/2014/main" id="{A8A461EA-62F0-2A40-8526-0212A6487C2A}"/>
              </a:ext>
            </a:extLst>
          </p:cNvPr>
          <p:cNvGrpSpPr/>
          <p:nvPr/>
        </p:nvGrpSpPr>
        <p:grpSpPr>
          <a:xfrm>
            <a:off x="3505443" y="228143"/>
            <a:ext cx="1365505" cy="1365505"/>
            <a:chOff x="0" y="0"/>
            <a:chExt cx="812800" cy="812800"/>
          </a:xfrm>
        </p:grpSpPr>
        <p:sp>
          <p:nvSpPr>
            <p:cNvPr id="46" name="Freeform 19">
              <a:extLst>
                <a:ext uri="{FF2B5EF4-FFF2-40B4-BE49-F238E27FC236}">
                  <a16:creationId xmlns:a16="http://schemas.microsoft.com/office/drawing/2014/main" id="{C3FAA416-4565-DB4E-9ACA-D896210E8C82}"/>
                </a:ext>
              </a:extLst>
            </p:cNvPr>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47" name="TextBox 20">
              <a:extLst>
                <a:ext uri="{FF2B5EF4-FFF2-40B4-BE49-F238E27FC236}">
                  <a16:creationId xmlns:a16="http://schemas.microsoft.com/office/drawing/2014/main" id="{250AA623-C1D0-0045-986F-157EB122772B}"/>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48" name="Freeform 24">
            <a:extLst>
              <a:ext uri="{FF2B5EF4-FFF2-40B4-BE49-F238E27FC236}">
                <a16:creationId xmlns:a16="http://schemas.microsoft.com/office/drawing/2014/main" id="{4B47068E-B227-5C41-9AF3-52B7BA49E640}"/>
              </a:ext>
            </a:extLst>
          </p:cNvPr>
          <p:cNvSpPr/>
          <p:nvPr/>
        </p:nvSpPr>
        <p:spPr>
          <a:xfrm>
            <a:off x="1759416" y="187567"/>
            <a:ext cx="1365505" cy="1365505"/>
          </a:xfrm>
          <a:custGeom>
            <a:avLst/>
            <a:gdLst/>
            <a:ahLst/>
            <a:cxnLst/>
            <a:rect l="l" t="t" r="r" b="b"/>
            <a:pathLst>
              <a:path w="1365505" h="1365505">
                <a:moveTo>
                  <a:pt x="0" y="0"/>
                </a:moveTo>
                <a:lnTo>
                  <a:pt x="1365505" y="0"/>
                </a:lnTo>
                <a:lnTo>
                  <a:pt x="1365505" y="1365505"/>
                </a:lnTo>
                <a:lnTo>
                  <a:pt x="0" y="13655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aphicFrame>
        <p:nvGraphicFramePr>
          <p:cNvPr id="3" name="Table 2">
            <a:extLst>
              <a:ext uri="{FF2B5EF4-FFF2-40B4-BE49-F238E27FC236}">
                <a16:creationId xmlns:a16="http://schemas.microsoft.com/office/drawing/2014/main" id="{6B6A6EF1-72FB-0F48-AD76-61F971406947}"/>
              </a:ext>
            </a:extLst>
          </p:cNvPr>
          <p:cNvGraphicFramePr>
            <a:graphicFrameLocks noGrp="1"/>
          </p:cNvGraphicFramePr>
          <p:nvPr>
            <p:extLst>
              <p:ext uri="{D42A27DB-BD31-4B8C-83A1-F6EECF244321}">
                <p14:modId xmlns:p14="http://schemas.microsoft.com/office/powerpoint/2010/main" val="3577332170"/>
              </p:ext>
            </p:extLst>
          </p:nvPr>
        </p:nvGraphicFramePr>
        <p:xfrm>
          <a:off x="1794490" y="2782711"/>
          <a:ext cx="16214480" cy="6983624"/>
        </p:xfrm>
        <a:graphic>
          <a:graphicData uri="http://schemas.openxmlformats.org/drawingml/2006/table">
            <a:tbl>
              <a:tblPr>
                <a:tableStyleId>{5C22544A-7EE6-4342-B048-85BDC9FD1C3A}</a:tableStyleId>
              </a:tblPr>
              <a:tblGrid>
                <a:gridCol w="1131241">
                  <a:extLst>
                    <a:ext uri="{9D8B030D-6E8A-4147-A177-3AD203B41FA5}">
                      <a16:colId xmlns:a16="http://schemas.microsoft.com/office/drawing/2014/main" val="2640293009"/>
                    </a:ext>
                  </a:extLst>
                </a:gridCol>
                <a:gridCol w="5230652">
                  <a:extLst>
                    <a:ext uri="{9D8B030D-6E8A-4147-A177-3AD203B41FA5}">
                      <a16:colId xmlns:a16="http://schemas.microsoft.com/office/drawing/2014/main" val="1817299393"/>
                    </a:ext>
                  </a:extLst>
                </a:gridCol>
                <a:gridCol w="2876592">
                  <a:extLst>
                    <a:ext uri="{9D8B030D-6E8A-4147-A177-3AD203B41FA5}">
                      <a16:colId xmlns:a16="http://schemas.microsoft.com/office/drawing/2014/main" val="2033684170"/>
                    </a:ext>
                  </a:extLst>
                </a:gridCol>
                <a:gridCol w="6975995">
                  <a:extLst>
                    <a:ext uri="{9D8B030D-6E8A-4147-A177-3AD203B41FA5}">
                      <a16:colId xmlns:a16="http://schemas.microsoft.com/office/drawing/2014/main" val="3396917723"/>
                    </a:ext>
                  </a:extLst>
                </a:gridCol>
              </a:tblGrid>
              <a:tr h="109981">
                <a:tc>
                  <a:txBody>
                    <a:bodyPr/>
                    <a:lstStyle/>
                    <a:p>
                      <a:pPr algn="l">
                        <a:lnSpc>
                          <a:spcPct val="115000"/>
                        </a:lnSpc>
                      </a:pPr>
                      <a:r>
                        <a:rPr lang="vi-VN" sz="1500" b="1" dirty="0">
                          <a:effectLst/>
                        </a:rPr>
                        <a:t>No.</a:t>
                      </a:r>
                      <a:endParaRPr lang="en-TW" sz="1500" b="1" dirty="0">
                        <a:effectLst/>
                        <a:latin typeface="Arial" panose="020B0604020202020204" pitchFamily="34" charset="0"/>
                        <a:ea typeface="PMingLiU" panose="02020500000000000000" pitchFamily="18" charset="-120"/>
                      </a:endParaRPr>
                    </a:p>
                  </a:txBody>
                  <a:tcPr marL="21809" marR="21809" marT="21809" marB="21809"/>
                </a:tc>
                <a:tc>
                  <a:txBody>
                    <a:bodyPr/>
                    <a:lstStyle/>
                    <a:p>
                      <a:pPr algn="ctr">
                        <a:lnSpc>
                          <a:spcPct val="115000"/>
                        </a:lnSpc>
                      </a:pPr>
                      <a:r>
                        <a:rPr lang="vi-VN" sz="1500" b="1" dirty="0">
                          <a:effectLst/>
                        </a:rPr>
                        <a:t>Bags of words </a:t>
                      </a:r>
                      <a:endParaRPr lang="en-TW" sz="1500" b="1" dirty="0">
                        <a:effectLst/>
                        <a:latin typeface="Arial" panose="020B0604020202020204" pitchFamily="34" charset="0"/>
                        <a:ea typeface="PMingLiU" panose="02020500000000000000" pitchFamily="18" charset="-120"/>
                      </a:endParaRPr>
                    </a:p>
                  </a:txBody>
                  <a:tcPr marL="21809" marR="21809" marT="21809" marB="21809"/>
                </a:tc>
                <a:tc>
                  <a:txBody>
                    <a:bodyPr/>
                    <a:lstStyle/>
                    <a:p>
                      <a:pPr algn="ctr">
                        <a:lnSpc>
                          <a:spcPct val="115000"/>
                        </a:lnSpc>
                      </a:pPr>
                      <a:r>
                        <a:rPr lang="vi-VN" sz="1500" b="1" dirty="0">
                          <a:effectLst/>
                        </a:rPr>
                        <a:t>Topics</a:t>
                      </a:r>
                      <a:endParaRPr lang="en-TW" sz="1500" b="1" dirty="0">
                        <a:effectLst/>
                        <a:latin typeface="Arial" panose="020B0604020202020204" pitchFamily="34" charset="0"/>
                        <a:ea typeface="PMingLiU" panose="02020500000000000000" pitchFamily="18" charset="-120"/>
                      </a:endParaRPr>
                    </a:p>
                  </a:txBody>
                  <a:tcPr marL="21809" marR="21809" marT="21809" marB="21809">
                    <a:solidFill>
                      <a:srgbClr val="FFFF00"/>
                    </a:solidFill>
                  </a:tcPr>
                </a:tc>
                <a:tc>
                  <a:txBody>
                    <a:bodyPr/>
                    <a:lstStyle/>
                    <a:p>
                      <a:pPr algn="ctr">
                        <a:lnSpc>
                          <a:spcPct val="115000"/>
                        </a:lnSpc>
                      </a:pPr>
                      <a:r>
                        <a:rPr lang="vi-VN" sz="1500" b="1" dirty="0">
                          <a:effectLst/>
                        </a:rPr>
                        <a:t>Themes</a:t>
                      </a:r>
                      <a:endParaRPr lang="en-TW" sz="1500" b="1" dirty="0">
                        <a:effectLst/>
                        <a:latin typeface="Arial" panose="020B0604020202020204" pitchFamily="34" charset="0"/>
                        <a:ea typeface="PMingLiU" panose="02020500000000000000" pitchFamily="18" charset="-120"/>
                      </a:endParaRPr>
                    </a:p>
                  </a:txBody>
                  <a:tcPr marL="21809" marR="21809" marT="21809" marB="21809"/>
                </a:tc>
                <a:extLst>
                  <a:ext uri="{0D108BD9-81ED-4DB2-BD59-A6C34878D82A}">
                    <a16:rowId xmlns:a16="http://schemas.microsoft.com/office/drawing/2014/main" val="2875356368"/>
                  </a:ext>
                </a:extLst>
              </a:tr>
              <a:tr h="760074">
                <a:tc>
                  <a:txBody>
                    <a:bodyPr/>
                    <a:lstStyle/>
                    <a:p>
                      <a:pPr algn="just">
                        <a:lnSpc>
                          <a:spcPct val="115000"/>
                        </a:lnSpc>
                      </a:pPr>
                      <a:r>
                        <a:rPr lang="vi-VN" sz="1500" b="1" dirty="0">
                          <a:effectLst/>
                        </a:rPr>
                        <a:t>10</a:t>
                      </a:r>
                      <a:endParaRPr lang="en-TW" sz="1500" b="1" dirty="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500" dirty="0">
                          <a:effectLst/>
                        </a:rPr>
                        <a:t>0.023*"student" + 0.011*"experience" + 0.011*"important" + '</a:t>
                      </a:r>
                      <a:endParaRPr lang="en-TW" sz="1500" dirty="0">
                        <a:effectLst/>
                      </a:endParaRPr>
                    </a:p>
                    <a:p>
                      <a:pPr algn="just">
                        <a:lnSpc>
                          <a:spcPct val="115000"/>
                        </a:lnSpc>
                      </a:pPr>
                      <a:r>
                        <a:rPr lang="vi-VN" sz="1500" dirty="0">
                          <a:effectLst/>
                        </a:rPr>
                        <a:t>  '0.011*"challenge" + 0.009*"chinese" + 0.009*"one" + 0.007*"like" + '</a:t>
                      </a:r>
                      <a:endParaRPr lang="en-TW" sz="1500" dirty="0">
                        <a:effectLst/>
                      </a:endParaRPr>
                    </a:p>
                    <a:p>
                      <a:pPr algn="just">
                        <a:lnSpc>
                          <a:spcPct val="115000"/>
                        </a:lnSpc>
                      </a:pPr>
                      <a:r>
                        <a:rPr lang="vi-VN" sz="1500" dirty="0">
                          <a:effectLst/>
                        </a:rPr>
                        <a:t>  '0.007*"take" + 0.007*"school" + 0.007*"find"')</a:t>
                      </a:r>
                      <a:endParaRPr lang="en-TW" sz="1500" dirty="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800" dirty="0">
                          <a:effectLst/>
                        </a:rPr>
                        <a:t>Importance of Student Experience</a:t>
                      </a:r>
                      <a:endParaRPr lang="en-TW" sz="1800" dirty="0">
                        <a:effectLst/>
                        <a:latin typeface="Arial" panose="020B0604020202020204" pitchFamily="34" charset="0"/>
                        <a:ea typeface="PMingLiU" panose="02020500000000000000" pitchFamily="18" charset="-120"/>
                      </a:endParaRPr>
                    </a:p>
                  </a:txBody>
                  <a:tcPr marL="21809" marR="21809" marT="21809" marB="21809">
                    <a:solidFill>
                      <a:srgbClr val="FFFF00"/>
                    </a:solidFill>
                  </a:tcPr>
                </a:tc>
                <a:tc>
                  <a:txBody>
                    <a:bodyPr/>
                    <a:lstStyle/>
                    <a:p>
                      <a:pPr algn="just">
                        <a:lnSpc>
                          <a:spcPct val="115000"/>
                        </a:lnSpc>
                      </a:pPr>
                      <a:r>
                        <a:rPr lang="vi-VN" sz="1500" dirty="0">
                          <a:effectLst/>
                        </a:rPr>
                        <a:t>The significance of overall student experiences in Taiwan, including navigating challenges, academic life, cultural encounters, and personal growth.</a:t>
                      </a:r>
                      <a:endParaRPr lang="en-TW" sz="1500" dirty="0">
                        <a:effectLst/>
                        <a:latin typeface="Arial" panose="020B0604020202020204" pitchFamily="34" charset="0"/>
                        <a:ea typeface="PMingLiU" panose="02020500000000000000" pitchFamily="18" charset="-120"/>
                      </a:endParaRPr>
                    </a:p>
                  </a:txBody>
                  <a:tcPr marL="21809" marR="21809" marT="21809" marB="21809"/>
                </a:tc>
                <a:extLst>
                  <a:ext uri="{0D108BD9-81ED-4DB2-BD59-A6C34878D82A}">
                    <a16:rowId xmlns:a16="http://schemas.microsoft.com/office/drawing/2014/main" val="3485234732"/>
                  </a:ext>
                </a:extLst>
              </a:tr>
              <a:tr h="687844">
                <a:tc>
                  <a:txBody>
                    <a:bodyPr/>
                    <a:lstStyle/>
                    <a:p>
                      <a:pPr algn="just">
                        <a:lnSpc>
                          <a:spcPct val="115000"/>
                        </a:lnSpc>
                      </a:pPr>
                      <a:r>
                        <a:rPr lang="vi-VN" sz="1500" b="1" dirty="0">
                          <a:effectLst/>
                        </a:rPr>
                        <a:t>11</a:t>
                      </a:r>
                      <a:endParaRPr lang="en-TW" sz="1500" b="1" dirty="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500">
                          <a:effectLst/>
                        </a:rPr>
                        <a:t>0.020*"challenge" + 0.020*"feel" + 0.018*"student" + 0.013*"chinese" + '</a:t>
                      </a:r>
                      <a:endParaRPr lang="en-TW" sz="1500">
                        <a:effectLst/>
                      </a:endParaRPr>
                    </a:p>
                    <a:p>
                      <a:pPr algn="just">
                        <a:lnSpc>
                          <a:spcPct val="115000"/>
                        </a:lnSpc>
                      </a:pPr>
                      <a:r>
                        <a:rPr lang="vi-VN" sz="1500">
                          <a:effectLst/>
                        </a:rPr>
                        <a:t>  '0.013*"know" + 0.012*"language" + 0.011*"get" + 0.010*"lot" + 0.010*"help" '</a:t>
                      </a:r>
                      <a:endParaRPr lang="en-TW" sz="1500">
                        <a:effectLst/>
                      </a:endParaRPr>
                    </a:p>
                    <a:p>
                      <a:pPr algn="just">
                        <a:lnSpc>
                          <a:spcPct val="115000"/>
                        </a:lnSpc>
                      </a:pPr>
                      <a:r>
                        <a:rPr lang="vi-VN" sz="1500">
                          <a:effectLst/>
                        </a:rPr>
                        <a:t>  '+ 0.010*"face"         </a:t>
                      </a:r>
                      <a:endParaRPr lang="en-TW" sz="150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800" dirty="0">
                          <a:effectLst/>
                        </a:rPr>
                        <a:t>Academic and Language Challenges</a:t>
                      </a:r>
                      <a:endParaRPr lang="en-TW" sz="1800" dirty="0">
                        <a:effectLst/>
                        <a:latin typeface="Arial" panose="020B0604020202020204" pitchFamily="34" charset="0"/>
                        <a:ea typeface="PMingLiU" panose="02020500000000000000" pitchFamily="18" charset="-120"/>
                      </a:endParaRPr>
                    </a:p>
                  </a:txBody>
                  <a:tcPr marL="21809" marR="21809" marT="21809" marB="21809">
                    <a:solidFill>
                      <a:srgbClr val="FFFF00"/>
                    </a:solidFill>
                  </a:tcPr>
                </a:tc>
                <a:tc>
                  <a:txBody>
                    <a:bodyPr/>
                    <a:lstStyle/>
                    <a:p>
                      <a:pPr algn="just">
                        <a:lnSpc>
                          <a:spcPct val="115000"/>
                        </a:lnSpc>
                      </a:pPr>
                      <a:r>
                        <a:rPr lang="vi-VN" sz="1500" dirty="0">
                          <a:effectLst/>
                        </a:rPr>
                        <a:t>Challenges related to academic workload, language proficiency, cultural adaptation, and seeking assistance in Taiwan.</a:t>
                      </a:r>
                      <a:endParaRPr lang="en-TW" sz="1500" dirty="0">
                        <a:effectLst/>
                        <a:latin typeface="Arial" panose="020B0604020202020204" pitchFamily="34" charset="0"/>
                        <a:ea typeface="PMingLiU" panose="02020500000000000000" pitchFamily="18" charset="-120"/>
                      </a:endParaRPr>
                    </a:p>
                  </a:txBody>
                  <a:tcPr marL="21809" marR="21809" marT="21809" marB="21809"/>
                </a:tc>
                <a:extLst>
                  <a:ext uri="{0D108BD9-81ED-4DB2-BD59-A6C34878D82A}">
                    <a16:rowId xmlns:a16="http://schemas.microsoft.com/office/drawing/2014/main" val="2539726337"/>
                  </a:ext>
                </a:extLst>
              </a:tr>
              <a:tr h="760074">
                <a:tc>
                  <a:txBody>
                    <a:bodyPr/>
                    <a:lstStyle/>
                    <a:p>
                      <a:pPr algn="just">
                        <a:lnSpc>
                          <a:spcPct val="115000"/>
                        </a:lnSpc>
                      </a:pPr>
                      <a:r>
                        <a:rPr lang="vi-VN" sz="1500" b="1" dirty="0">
                          <a:effectLst/>
                        </a:rPr>
                        <a:t>12</a:t>
                      </a:r>
                      <a:endParaRPr lang="en-TW" sz="1500" b="1" dirty="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500">
                          <a:effectLst/>
                        </a:rPr>
                        <a:t>'0.022*"student" + 0.016*"school" + 0.016*"make" + 0.014*"like" + ' '0.014*"come" + 0.014*"challenge" + 0.012*"taiwan" + 0.012*"feel" + ' '0.012*"country" + 0.009*"academic"</a:t>
                      </a:r>
                      <a:endParaRPr lang="en-TW" sz="150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800" dirty="0">
                          <a:effectLst/>
                        </a:rPr>
                        <a:t>Academic Adjustment</a:t>
                      </a:r>
                      <a:endParaRPr lang="en-TW" sz="1800" dirty="0">
                        <a:effectLst/>
                        <a:latin typeface="Arial" panose="020B0604020202020204" pitchFamily="34" charset="0"/>
                        <a:ea typeface="PMingLiU" panose="02020500000000000000" pitchFamily="18" charset="-120"/>
                      </a:endParaRPr>
                    </a:p>
                  </a:txBody>
                  <a:tcPr marL="21809" marR="21809" marT="21809" marB="21809">
                    <a:solidFill>
                      <a:srgbClr val="FFFF00"/>
                    </a:solidFill>
                  </a:tcPr>
                </a:tc>
                <a:tc>
                  <a:txBody>
                    <a:bodyPr/>
                    <a:lstStyle/>
                    <a:p>
                      <a:pPr algn="just">
                        <a:lnSpc>
                          <a:spcPct val="115000"/>
                        </a:lnSpc>
                      </a:pPr>
                      <a:r>
                        <a:rPr lang="vi-VN" sz="1500" dirty="0">
                          <a:effectLst/>
                        </a:rPr>
                        <a:t>Adjusting to the Taiwanese education system, academic expectations, cultural differences, and personal challenges.</a:t>
                      </a:r>
                      <a:endParaRPr lang="en-TW" sz="1500" dirty="0">
                        <a:effectLst/>
                        <a:latin typeface="Arial" panose="020B0604020202020204" pitchFamily="34" charset="0"/>
                        <a:ea typeface="PMingLiU" panose="02020500000000000000" pitchFamily="18" charset="-120"/>
                      </a:endParaRPr>
                    </a:p>
                  </a:txBody>
                  <a:tcPr marL="21809" marR="21809" marT="21809" marB="21809"/>
                </a:tc>
                <a:extLst>
                  <a:ext uri="{0D108BD9-81ED-4DB2-BD59-A6C34878D82A}">
                    <a16:rowId xmlns:a16="http://schemas.microsoft.com/office/drawing/2014/main" val="619336244"/>
                  </a:ext>
                </a:extLst>
              </a:tr>
              <a:tr h="687844">
                <a:tc>
                  <a:txBody>
                    <a:bodyPr/>
                    <a:lstStyle/>
                    <a:p>
                      <a:pPr algn="just">
                        <a:lnSpc>
                          <a:spcPct val="115000"/>
                        </a:lnSpc>
                      </a:pPr>
                      <a:r>
                        <a:rPr lang="vi-VN" sz="1500" b="1" dirty="0">
                          <a:effectLst/>
                        </a:rPr>
                        <a:t>13</a:t>
                      </a:r>
                      <a:endParaRPr lang="en-TW" sz="1500" b="1" dirty="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500">
                          <a:effectLst/>
                        </a:rPr>
                        <a:t>'0.021*"challenge" + 0.021*"friend" + 0.021*"wa" + 0.016*"class" + ' '0.011*"socio-culture" + 0.011*"body" + 0.011*"cultural" + 0.011*"taiwanese" ' '+ 0.011*"local" + 0.011*"oldest</a:t>
                      </a:r>
                      <a:endParaRPr lang="en-TW" sz="150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800" dirty="0">
                          <a:effectLst/>
                        </a:rPr>
                        <a:t>Social and Cultural Integration</a:t>
                      </a:r>
                      <a:endParaRPr lang="en-TW" sz="1800" dirty="0">
                        <a:effectLst/>
                        <a:latin typeface="Arial" panose="020B0604020202020204" pitchFamily="34" charset="0"/>
                        <a:ea typeface="PMingLiU" panose="02020500000000000000" pitchFamily="18" charset="-120"/>
                      </a:endParaRPr>
                    </a:p>
                  </a:txBody>
                  <a:tcPr marL="21809" marR="21809" marT="21809" marB="21809">
                    <a:solidFill>
                      <a:srgbClr val="FFFF00"/>
                    </a:solidFill>
                  </a:tcPr>
                </a:tc>
                <a:tc>
                  <a:txBody>
                    <a:bodyPr/>
                    <a:lstStyle/>
                    <a:p>
                      <a:pPr algn="just">
                        <a:lnSpc>
                          <a:spcPct val="115000"/>
                        </a:lnSpc>
                      </a:pPr>
                      <a:r>
                        <a:rPr lang="vi-VN" sz="1500" dirty="0">
                          <a:effectLst/>
                        </a:rPr>
                        <a:t>Integration challenges in making friends, understanding local customs, cultural nuances, and socio-cultural adaptation in Taiwan.</a:t>
                      </a:r>
                      <a:endParaRPr lang="en-TW" sz="1500" dirty="0">
                        <a:effectLst/>
                        <a:latin typeface="Arial" panose="020B0604020202020204" pitchFamily="34" charset="0"/>
                        <a:ea typeface="PMingLiU" panose="02020500000000000000" pitchFamily="18" charset="-120"/>
                      </a:endParaRPr>
                    </a:p>
                  </a:txBody>
                  <a:tcPr marL="21809" marR="21809" marT="21809" marB="21809"/>
                </a:tc>
                <a:extLst>
                  <a:ext uri="{0D108BD9-81ED-4DB2-BD59-A6C34878D82A}">
                    <a16:rowId xmlns:a16="http://schemas.microsoft.com/office/drawing/2014/main" val="2326688889"/>
                  </a:ext>
                </a:extLst>
              </a:tr>
              <a:tr h="760074">
                <a:tc>
                  <a:txBody>
                    <a:bodyPr/>
                    <a:lstStyle/>
                    <a:p>
                      <a:pPr algn="just">
                        <a:lnSpc>
                          <a:spcPct val="115000"/>
                        </a:lnSpc>
                      </a:pPr>
                      <a:r>
                        <a:rPr lang="vi-VN" sz="1500" b="1" dirty="0">
                          <a:effectLst/>
                        </a:rPr>
                        <a:t>14</a:t>
                      </a:r>
                      <a:endParaRPr lang="en-TW" sz="1500" b="1" dirty="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500">
                          <a:effectLst/>
                        </a:rPr>
                        <a:t>'0.024*"taiwanese" + 0.021*"people" + 0.019*"student" + 0.017*"language" + ' '0.016*"class" + 0.011*"help" + 0.011*"around" + 0.009*"english" + ' '0.008*"example" + 0.008*"would"</a:t>
                      </a:r>
                      <a:endParaRPr lang="en-TW" sz="150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800" dirty="0">
                          <a:effectLst/>
                        </a:rPr>
                        <a:t>Language &amp; Cultural Exchange</a:t>
                      </a:r>
                      <a:endParaRPr lang="en-TW" sz="1800" dirty="0">
                        <a:effectLst/>
                        <a:latin typeface="Arial" panose="020B0604020202020204" pitchFamily="34" charset="0"/>
                        <a:ea typeface="PMingLiU" panose="02020500000000000000" pitchFamily="18" charset="-120"/>
                      </a:endParaRPr>
                    </a:p>
                  </a:txBody>
                  <a:tcPr marL="21809" marR="21809" marT="21809" marB="21809">
                    <a:solidFill>
                      <a:srgbClr val="FFFF00"/>
                    </a:solidFill>
                  </a:tcPr>
                </a:tc>
                <a:tc>
                  <a:txBody>
                    <a:bodyPr/>
                    <a:lstStyle/>
                    <a:p>
                      <a:pPr algn="just">
                        <a:lnSpc>
                          <a:spcPct val="115000"/>
                        </a:lnSpc>
                      </a:pPr>
                      <a:r>
                        <a:rPr lang="vi-VN" sz="1500" dirty="0">
                          <a:effectLst/>
                        </a:rPr>
                        <a:t>Experiences in language learning, interaction with locals, cultural exchange, and mutual understanding in Taiwan.</a:t>
                      </a:r>
                      <a:endParaRPr lang="en-TW" sz="1500" dirty="0">
                        <a:effectLst/>
                        <a:latin typeface="Arial" panose="020B0604020202020204" pitchFamily="34" charset="0"/>
                        <a:ea typeface="PMingLiU" panose="02020500000000000000" pitchFamily="18" charset="-120"/>
                      </a:endParaRPr>
                    </a:p>
                  </a:txBody>
                  <a:tcPr marL="21809" marR="21809" marT="21809" marB="21809"/>
                </a:tc>
                <a:extLst>
                  <a:ext uri="{0D108BD9-81ED-4DB2-BD59-A6C34878D82A}">
                    <a16:rowId xmlns:a16="http://schemas.microsoft.com/office/drawing/2014/main" val="3530575380"/>
                  </a:ext>
                </a:extLst>
              </a:tr>
              <a:tr h="760074">
                <a:tc>
                  <a:txBody>
                    <a:bodyPr/>
                    <a:lstStyle/>
                    <a:p>
                      <a:pPr algn="just">
                        <a:lnSpc>
                          <a:spcPct val="115000"/>
                        </a:lnSpc>
                      </a:pPr>
                      <a:r>
                        <a:rPr lang="vi-VN" sz="1500" b="1" dirty="0">
                          <a:effectLst/>
                        </a:rPr>
                        <a:t>15</a:t>
                      </a:r>
                      <a:endParaRPr lang="en-TW" sz="1500" b="1" dirty="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500">
                          <a:effectLst/>
                        </a:rPr>
                        <a:t>'0.014*"despite" + 0.014*"taiwan" + 0.011*"health" + 0.011*"book" + ' '0.010*"feel" + 0.009*"make" + 0.008*"student" + 0.008*"upon" + ' '0.008*"vietnamese" + 0.008*"consideration"</a:t>
                      </a:r>
                      <a:endParaRPr lang="en-TW" sz="1500">
                        <a:effectLst/>
                        <a:latin typeface="Arial" panose="020B0604020202020204" pitchFamily="34" charset="0"/>
                        <a:ea typeface="PMingLiU" panose="02020500000000000000" pitchFamily="18" charset="-120"/>
                      </a:endParaRPr>
                    </a:p>
                  </a:txBody>
                  <a:tcPr marL="21809" marR="21809" marT="21809" marB="21809"/>
                </a:tc>
                <a:tc>
                  <a:txBody>
                    <a:bodyPr/>
                    <a:lstStyle/>
                    <a:p>
                      <a:pPr algn="just">
                        <a:lnSpc>
                          <a:spcPct val="115000"/>
                        </a:lnSpc>
                      </a:pPr>
                      <a:r>
                        <a:rPr lang="vi-VN" sz="1800" dirty="0">
                          <a:effectLst/>
                        </a:rPr>
                        <a:t>Health and Well-being</a:t>
                      </a:r>
                      <a:endParaRPr lang="en-TW" sz="1800" dirty="0">
                        <a:effectLst/>
                        <a:latin typeface="Arial" panose="020B0604020202020204" pitchFamily="34" charset="0"/>
                        <a:ea typeface="PMingLiU" panose="02020500000000000000" pitchFamily="18" charset="-120"/>
                      </a:endParaRPr>
                    </a:p>
                  </a:txBody>
                  <a:tcPr marL="21809" marR="21809" marT="21809" marB="21809">
                    <a:solidFill>
                      <a:srgbClr val="FFFF00"/>
                    </a:solidFill>
                  </a:tcPr>
                </a:tc>
                <a:tc>
                  <a:txBody>
                    <a:bodyPr/>
                    <a:lstStyle/>
                    <a:p>
                      <a:pPr algn="just">
                        <a:lnSpc>
                          <a:spcPct val="115000"/>
                        </a:lnSpc>
                      </a:pPr>
                      <a:r>
                        <a:rPr lang="vi-VN" sz="1500" dirty="0">
                          <a:effectLst/>
                        </a:rPr>
                        <a:t>Challenges related to maintaining health, accessing healthcare services, academic pressure, and cultural adjustment in Taiwan.</a:t>
                      </a:r>
                      <a:endParaRPr lang="en-TW" sz="1500" dirty="0">
                        <a:effectLst/>
                        <a:latin typeface="Arial" panose="020B0604020202020204" pitchFamily="34" charset="0"/>
                        <a:ea typeface="PMingLiU" panose="02020500000000000000" pitchFamily="18" charset="-120"/>
                      </a:endParaRPr>
                    </a:p>
                  </a:txBody>
                  <a:tcPr marL="21809" marR="21809" marT="21809" marB="21809"/>
                </a:tc>
                <a:extLst>
                  <a:ext uri="{0D108BD9-81ED-4DB2-BD59-A6C34878D82A}">
                    <a16:rowId xmlns:a16="http://schemas.microsoft.com/office/drawing/2014/main" val="2160037416"/>
                  </a:ext>
                </a:extLst>
              </a:tr>
            </a:tbl>
          </a:graphicData>
        </a:graphic>
      </p:graphicFrame>
      <p:sp>
        <p:nvSpPr>
          <p:cNvPr id="32" name="TextBox 31">
            <a:extLst>
              <a:ext uri="{FF2B5EF4-FFF2-40B4-BE49-F238E27FC236}">
                <a16:creationId xmlns:a16="http://schemas.microsoft.com/office/drawing/2014/main" id="{BE02C748-6FB3-C148-A427-B1E8D5A81314}"/>
              </a:ext>
            </a:extLst>
          </p:cNvPr>
          <p:cNvSpPr txBox="1"/>
          <p:nvPr/>
        </p:nvSpPr>
        <p:spPr>
          <a:xfrm>
            <a:off x="15267365" y="2123156"/>
            <a:ext cx="1323696" cy="369332"/>
          </a:xfrm>
          <a:prstGeom prst="rect">
            <a:avLst/>
          </a:prstGeom>
          <a:noFill/>
        </p:spPr>
        <p:txBody>
          <a:bodyPr wrap="none" rtlCol="0">
            <a:spAutoFit/>
          </a:bodyPr>
          <a:lstStyle/>
          <a:p>
            <a:r>
              <a:rPr lang="en-TW" dirty="0"/>
              <a:t>Macro Level</a:t>
            </a:r>
          </a:p>
        </p:txBody>
      </p:sp>
    </p:spTree>
    <p:extLst>
      <p:ext uri="{BB962C8B-B14F-4D97-AF65-F5344CB8AC3E}">
        <p14:creationId xmlns:p14="http://schemas.microsoft.com/office/powerpoint/2010/main" val="697089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518342" y="201604"/>
            <a:ext cx="9478596" cy="2282179"/>
            <a:chOff x="0" y="0"/>
            <a:chExt cx="4741182" cy="1141543"/>
          </a:xfrm>
        </p:grpSpPr>
        <p:sp>
          <p:nvSpPr>
            <p:cNvPr id="6" name="Freeform 6"/>
            <p:cNvSpPr/>
            <p:nvPr/>
          </p:nvSpPr>
          <p:spPr>
            <a:xfrm>
              <a:off x="0" y="0"/>
              <a:ext cx="4741182" cy="1141543"/>
            </a:xfrm>
            <a:custGeom>
              <a:avLst/>
              <a:gdLst/>
              <a:ahLst/>
              <a:cxnLst/>
              <a:rect l="l" t="t" r="r" b="b"/>
              <a:pathLst>
                <a:path w="4741182" h="1141543">
                  <a:moveTo>
                    <a:pt x="0" y="0"/>
                  </a:moveTo>
                  <a:lnTo>
                    <a:pt x="4741182" y="0"/>
                  </a:lnTo>
                  <a:lnTo>
                    <a:pt x="4741182" y="1141543"/>
                  </a:lnTo>
                  <a:lnTo>
                    <a:pt x="0" y="1141543"/>
                  </a:lnTo>
                  <a:close/>
                </a:path>
              </a:pathLst>
            </a:custGeom>
            <a:solidFill>
              <a:srgbClr val="FBFBF3"/>
            </a:solidFill>
          </p:spPr>
        </p:sp>
        <p:sp>
          <p:nvSpPr>
            <p:cNvPr id="7" name="TextBox 7"/>
            <p:cNvSpPr txBox="1"/>
            <p:nvPr/>
          </p:nvSpPr>
          <p:spPr>
            <a:xfrm>
              <a:off x="0" y="-38100"/>
              <a:ext cx="4741182" cy="1179643"/>
            </a:xfrm>
            <a:prstGeom prst="rect">
              <a:avLst/>
            </a:prstGeom>
          </p:spPr>
          <p:txBody>
            <a:bodyPr lIns="40426" tIns="40426" rIns="40426" bIns="40426" rtlCol="0" anchor="ctr"/>
            <a:lstStyle/>
            <a:p>
              <a:pPr algn="ctr">
                <a:lnSpc>
                  <a:spcPts val="2660"/>
                </a:lnSpc>
                <a:spcBef>
                  <a:spcPct val="0"/>
                </a:spcBef>
              </a:pPr>
              <a:endParaRPr/>
            </a:p>
          </p:txBody>
        </p:sp>
      </p:grpSp>
      <p:grpSp>
        <p:nvGrpSpPr>
          <p:cNvPr id="8" name="Group 8"/>
          <p:cNvGrpSpPr/>
          <p:nvPr/>
        </p:nvGrpSpPr>
        <p:grpSpPr>
          <a:xfrm>
            <a:off x="0" y="8662046"/>
            <a:ext cx="1624954" cy="1624954"/>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10" name="TextBox 10"/>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1" name="Freeform 11"/>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16891224" y="2227270"/>
            <a:ext cx="1176088" cy="1176088"/>
          </a:xfrm>
          <a:custGeom>
            <a:avLst/>
            <a:gdLst/>
            <a:ahLst/>
            <a:cxnLst/>
            <a:rect l="l" t="t" r="r" b="b"/>
            <a:pathLst>
              <a:path w="1176088" h="1176088">
                <a:moveTo>
                  <a:pt x="0" y="0"/>
                </a:moveTo>
                <a:lnTo>
                  <a:pt x="1176087" y="0"/>
                </a:lnTo>
                <a:lnTo>
                  <a:pt x="1176087" y="1176088"/>
                </a:lnTo>
                <a:lnTo>
                  <a:pt x="0" y="1176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TextBox 27"/>
          <p:cNvSpPr txBox="1"/>
          <p:nvPr/>
        </p:nvSpPr>
        <p:spPr>
          <a:xfrm>
            <a:off x="8763000" y="799460"/>
            <a:ext cx="6911609" cy="910506"/>
          </a:xfrm>
          <a:prstGeom prst="rect">
            <a:avLst/>
          </a:prstGeom>
        </p:spPr>
        <p:txBody>
          <a:bodyPr lIns="0" tIns="0" rIns="0" bIns="0" rtlCol="0" anchor="t">
            <a:spAutoFit/>
          </a:bodyPr>
          <a:lstStyle/>
          <a:p>
            <a:pPr algn="l">
              <a:lnSpc>
                <a:spcPts val="7139"/>
              </a:lnSpc>
            </a:pPr>
            <a:r>
              <a:rPr lang="en-US" sz="6999" dirty="0">
                <a:solidFill>
                  <a:schemeClr val="accent2"/>
                </a:solidFill>
                <a:latin typeface="Public Sans Heavy"/>
                <a:ea typeface="Public Sans Heavy"/>
                <a:cs typeface="Public Sans Heavy"/>
                <a:sym typeface="Public Sans Heavy"/>
              </a:rPr>
              <a:t>RESULT (2)</a:t>
            </a:r>
          </a:p>
        </p:txBody>
      </p:sp>
      <p:grpSp>
        <p:nvGrpSpPr>
          <p:cNvPr id="29" name="Group 29"/>
          <p:cNvGrpSpPr/>
          <p:nvPr/>
        </p:nvGrpSpPr>
        <p:grpSpPr>
          <a:xfrm>
            <a:off x="13257640" y="647234"/>
            <a:ext cx="5039461" cy="1353576"/>
            <a:chOff x="-683607" y="72381"/>
            <a:chExt cx="6719281" cy="1804769"/>
          </a:xfrm>
        </p:grpSpPr>
        <p:sp>
          <p:nvSpPr>
            <p:cNvPr id="30" name="TextBox 30"/>
            <p:cNvSpPr txBox="1"/>
            <p:nvPr/>
          </p:nvSpPr>
          <p:spPr>
            <a:xfrm>
              <a:off x="-377259" y="72381"/>
              <a:ext cx="6106549" cy="703099"/>
            </a:xfrm>
            <a:prstGeom prst="rect">
              <a:avLst/>
            </a:prstGeom>
          </p:spPr>
          <p:txBody>
            <a:bodyPr wrap="square" lIns="0" tIns="0" rIns="0" bIns="0" rtlCol="0" anchor="t">
              <a:spAutoFit/>
            </a:bodyPr>
            <a:lstStyle/>
            <a:p>
              <a:pPr algn="ctr">
                <a:lnSpc>
                  <a:spcPts val="4577"/>
                </a:lnSpc>
                <a:spcBef>
                  <a:spcPct val="0"/>
                </a:spcBef>
              </a:pPr>
              <a:r>
                <a:rPr lang="en-US" sz="3269" dirty="0">
                  <a:solidFill>
                    <a:srgbClr val="B33ECD"/>
                  </a:solidFill>
                  <a:latin typeface="Lazydog"/>
                  <a:ea typeface="Lazydog"/>
                  <a:cs typeface="Lazydog"/>
                  <a:sym typeface="Lazydog"/>
                </a:rPr>
                <a:t>Machine learning</a:t>
              </a:r>
            </a:p>
          </p:txBody>
        </p:sp>
        <p:sp>
          <p:nvSpPr>
            <p:cNvPr id="31" name="TextBox 31"/>
            <p:cNvSpPr txBox="1"/>
            <p:nvPr/>
          </p:nvSpPr>
          <p:spPr>
            <a:xfrm>
              <a:off x="-683607" y="1174051"/>
              <a:ext cx="6719281" cy="703099"/>
            </a:xfrm>
            <a:prstGeom prst="rect">
              <a:avLst/>
            </a:prstGeom>
          </p:spPr>
          <p:txBody>
            <a:bodyPr lIns="0" tIns="0" rIns="0" bIns="0" rtlCol="0" anchor="t">
              <a:spAutoFit/>
            </a:bodyPr>
            <a:lstStyle/>
            <a:p>
              <a:pPr algn="ctr">
                <a:lnSpc>
                  <a:spcPts val="4577"/>
                </a:lnSpc>
                <a:spcBef>
                  <a:spcPct val="0"/>
                </a:spcBef>
              </a:pPr>
              <a:r>
                <a:rPr lang="en-US" sz="3269" dirty="0">
                  <a:solidFill>
                    <a:srgbClr val="7030A0"/>
                  </a:solidFill>
                  <a:latin typeface="Lazydog"/>
                  <a:ea typeface="Lazydog"/>
                  <a:cs typeface="Lazydog"/>
                  <a:sym typeface="Lazydog"/>
                </a:rPr>
                <a:t>analysis</a:t>
              </a:r>
            </a:p>
          </p:txBody>
        </p:sp>
      </p:grpSp>
      <p:sp>
        <p:nvSpPr>
          <p:cNvPr id="38" name="Freeform 5">
            <a:extLst>
              <a:ext uri="{FF2B5EF4-FFF2-40B4-BE49-F238E27FC236}">
                <a16:creationId xmlns:a16="http://schemas.microsoft.com/office/drawing/2014/main" id="{A6D01E28-BA08-F048-B5EA-746B8576F025}"/>
              </a:ext>
            </a:extLst>
          </p:cNvPr>
          <p:cNvSpPr/>
          <p:nvPr/>
        </p:nvSpPr>
        <p:spPr>
          <a:xfrm>
            <a:off x="125980" y="7162996"/>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9" name="Freeform 9">
            <a:extLst>
              <a:ext uri="{FF2B5EF4-FFF2-40B4-BE49-F238E27FC236}">
                <a16:creationId xmlns:a16="http://schemas.microsoft.com/office/drawing/2014/main" id="{C789CF66-3DB3-5241-B436-060B07D1683B}"/>
              </a:ext>
            </a:extLst>
          </p:cNvPr>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0" name="Group 10">
            <a:extLst>
              <a:ext uri="{FF2B5EF4-FFF2-40B4-BE49-F238E27FC236}">
                <a16:creationId xmlns:a16="http://schemas.microsoft.com/office/drawing/2014/main" id="{F7383C1D-09E9-524A-89D4-12B2B60667A0}"/>
              </a:ext>
            </a:extLst>
          </p:cNvPr>
          <p:cNvGrpSpPr/>
          <p:nvPr/>
        </p:nvGrpSpPr>
        <p:grpSpPr>
          <a:xfrm>
            <a:off x="0" y="0"/>
            <a:ext cx="1624954" cy="7033271"/>
            <a:chOff x="0" y="0"/>
            <a:chExt cx="812800" cy="3518034"/>
          </a:xfrm>
        </p:grpSpPr>
        <p:sp>
          <p:nvSpPr>
            <p:cNvPr id="41" name="Freeform 11">
              <a:extLst>
                <a:ext uri="{FF2B5EF4-FFF2-40B4-BE49-F238E27FC236}">
                  <a16:creationId xmlns:a16="http://schemas.microsoft.com/office/drawing/2014/main" id="{AF70E6B6-B80E-094A-851F-E96E51D52973}"/>
                </a:ext>
              </a:extLst>
            </p:cNvPr>
            <p:cNvSpPr/>
            <p:nvPr/>
          </p:nvSpPr>
          <p:spPr>
            <a:xfrm>
              <a:off x="0" y="0"/>
              <a:ext cx="812800" cy="3518034"/>
            </a:xfrm>
            <a:custGeom>
              <a:avLst/>
              <a:gdLst/>
              <a:ahLst/>
              <a:cxnLst/>
              <a:rect l="l" t="t" r="r" b="b"/>
              <a:pathLst>
                <a:path w="812800" h="3518034">
                  <a:moveTo>
                    <a:pt x="0" y="0"/>
                  </a:moveTo>
                  <a:lnTo>
                    <a:pt x="812800" y="0"/>
                  </a:lnTo>
                  <a:lnTo>
                    <a:pt x="812800" y="3518034"/>
                  </a:lnTo>
                  <a:lnTo>
                    <a:pt x="0" y="3518034"/>
                  </a:lnTo>
                  <a:close/>
                </a:path>
              </a:pathLst>
            </a:custGeom>
            <a:solidFill>
              <a:srgbClr val="FBFBF3"/>
            </a:solidFill>
          </p:spPr>
        </p:sp>
        <p:sp>
          <p:nvSpPr>
            <p:cNvPr id="42" name="TextBox 12">
              <a:extLst>
                <a:ext uri="{FF2B5EF4-FFF2-40B4-BE49-F238E27FC236}">
                  <a16:creationId xmlns:a16="http://schemas.microsoft.com/office/drawing/2014/main" id="{8A653C27-45AB-C147-A599-E37C5E8FCC2B}"/>
                </a:ext>
              </a:extLst>
            </p:cNvPr>
            <p:cNvSpPr txBox="1"/>
            <p:nvPr/>
          </p:nvSpPr>
          <p:spPr>
            <a:xfrm>
              <a:off x="0" y="-38100"/>
              <a:ext cx="812800" cy="3556134"/>
            </a:xfrm>
            <a:prstGeom prst="rect">
              <a:avLst/>
            </a:prstGeom>
          </p:spPr>
          <p:txBody>
            <a:bodyPr lIns="40426" tIns="40426" rIns="40426" bIns="40426" rtlCol="0" anchor="ctr"/>
            <a:lstStyle/>
            <a:p>
              <a:pPr algn="ctr">
                <a:lnSpc>
                  <a:spcPts val="2660"/>
                </a:lnSpc>
                <a:spcBef>
                  <a:spcPct val="0"/>
                </a:spcBef>
              </a:pPr>
              <a:endParaRPr/>
            </a:p>
          </p:txBody>
        </p:sp>
      </p:grpSp>
      <p:sp>
        <p:nvSpPr>
          <p:cNvPr id="43" name="Freeform 13">
            <a:extLst>
              <a:ext uri="{FF2B5EF4-FFF2-40B4-BE49-F238E27FC236}">
                <a16:creationId xmlns:a16="http://schemas.microsoft.com/office/drawing/2014/main" id="{4CDCBA5C-87D5-6848-9BC3-E8B7642A8A25}"/>
              </a:ext>
            </a:extLst>
          </p:cNvPr>
          <p:cNvSpPr/>
          <p:nvPr/>
        </p:nvSpPr>
        <p:spPr>
          <a:xfrm flipV="1">
            <a:off x="125980" y="201604"/>
            <a:ext cx="1365505" cy="2025666"/>
          </a:xfrm>
          <a:custGeom>
            <a:avLst/>
            <a:gdLst/>
            <a:ahLst/>
            <a:cxnLst/>
            <a:rect l="l" t="t" r="r" b="b"/>
            <a:pathLst>
              <a:path w="1365505" h="2025666">
                <a:moveTo>
                  <a:pt x="0" y="2025667"/>
                </a:moveTo>
                <a:lnTo>
                  <a:pt x="1365505" y="2025667"/>
                </a:lnTo>
                <a:lnTo>
                  <a:pt x="1365505" y="0"/>
                </a:lnTo>
                <a:lnTo>
                  <a:pt x="0" y="0"/>
                </a:lnTo>
                <a:lnTo>
                  <a:pt x="0" y="202566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AutoShape 14">
            <a:extLst>
              <a:ext uri="{FF2B5EF4-FFF2-40B4-BE49-F238E27FC236}">
                <a16:creationId xmlns:a16="http://schemas.microsoft.com/office/drawing/2014/main" id="{F645A08A-CA30-2A40-B793-5B9C2F1B8045}"/>
              </a:ext>
            </a:extLst>
          </p:cNvPr>
          <p:cNvSpPr/>
          <p:nvPr/>
        </p:nvSpPr>
        <p:spPr>
          <a:xfrm flipH="1">
            <a:off x="808732" y="2709630"/>
            <a:ext cx="0" cy="3841283"/>
          </a:xfrm>
          <a:prstGeom prst="line">
            <a:avLst/>
          </a:prstGeom>
          <a:ln w="19050" cap="flat">
            <a:solidFill>
              <a:srgbClr val="3082DB"/>
            </a:solidFill>
            <a:prstDash val="solid"/>
            <a:headEnd type="none" w="sm" len="sm"/>
            <a:tailEnd type="none" w="sm" len="sm"/>
          </a:ln>
        </p:spPr>
      </p:sp>
      <p:grpSp>
        <p:nvGrpSpPr>
          <p:cNvPr id="45" name="Group 18">
            <a:extLst>
              <a:ext uri="{FF2B5EF4-FFF2-40B4-BE49-F238E27FC236}">
                <a16:creationId xmlns:a16="http://schemas.microsoft.com/office/drawing/2014/main" id="{A8A461EA-62F0-2A40-8526-0212A6487C2A}"/>
              </a:ext>
            </a:extLst>
          </p:cNvPr>
          <p:cNvGrpSpPr/>
          <p:nvPr/>
        </p:nvGrpSpPr>
        <p:grpSpPr>
          <a:xfrm>
            <a:off x="3505443" y="228143"/>
            <a:ext cx="1365505" cy="1365505"/>
            <a:chOff x="0" y="0"/>
            <a:chExt cx="812800" cy="812800"/>
          </a:xfrm>
        </p:grpSpPr>
        <p:sp>
          <p:nvSpPr>
            <p:cNvPr id="46" name="Freeform 19">
              <a:extLst>
                <a:ext uri="{FF2B5EF4-FFF2-40B4-BE49-F238E27FC236}">
                  <a16:creationId xmlns:a16="http://schemas.microsoft.com/office/drawing/2014/main" id="{C3FAA416-4565-DB4E-9ACA-D896210E8C82}"/>
                </a:ext>
              </a:extLst>
            </p:cNvPr>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47" name="TextBox 20">
              <a:extLst>
                <a:ext uri="{FF2B5EF4-FFF2-40B4-BE49-F238E27FC236}">
                  <a16:creationId xmlns:a16="http://schemas.microsoft.com/office/drawing/2014/main" id="{250AA623-C1D0-0045-986F-157EB122772B}"/>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48" name="Freeform 24">
            <a:extLst>
              <a:ext uri="{FF2B5EF4-FFF2-40B4-BE49-F238E27FC236}">
                <a16:creationId xmlns:a16="http://schemas.microsoft.com/office/drawing/2014/main" id="{4B47068E-B227-5C41-9AF3-52B7BA49E640}"/>
              </a:ext>
            </a:extLst>
          </p:cNvPr>
          <p:cNvSpPr/>
          <p:nvPr/>
        </p:nvSpPr>
        <p:spPr>
          <a:xfrm>
            <a:off x="1759416" y="187567"/>
            <a:ext cx="1365505" cy="1365505"/>
          </a:xfrm>
          <a:custGeom>
            <a:avLst/>
            <a:gdLst/>
            <a:ahLst/>
            <a:cxnLst/>
            <a:rect l="l" t="t" r="r" b="b"/>
            <a:pathLst>
              <a:path w="1365505" h="1365505">
                <a:moveTo>
                  <a:pt x="0" y="0"/>
                </a:moveTo>
                <a:lnTo>
                  <a:pt x="1365505" y="0"/>
                </a:lnTo>
                <a:lnTo>
                  <a:pt x="1365505" y="1365505"/>
                </a:lnTo>
                <a:lnTo>
                  <a:pt x="0" y="13655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aphicFrame>
        <p:nvGraphicFramePr>
          <p:cNvPr id="2" name="Table 1">
            <a:extLst>
              <a:ext uri="{FF2B5EF4-FFF2-40B4-BE49-F238E27FC236}">
                <a16:creationId xmlns:a16="http://schemas.microsoft.com/office/drawing/2014/main" id="{B2F7315A-3D7E-BA46-ADCA-4515803D13F7}"/>
              </a:ext>
            </a:extLst>
          </p:cNvPr>
          <p:cNvGraphicFramePr>
            <a:graphicFrameLocks noGrp="1"/>
          </p:cNvGraphicFramePr>
          <p:nvPr>
            <p:extLst>
              <p:ext uri="{D42A27DB-BD31-4B8C-83A1-F6EECF244321}">
                <p14:modId xmlns:p14="http://schemas.microsoft.com/office/powerpoint/2010/main" val="2364091143"/>
              </p:ext>
            </p:extLst>
          </p:nvPr>
        </p:nvGraphicFramePr>
        <p:xfrm>
          <a:off x="2498081" y="3403358"/>
          <a:ext cx="14961134" cy="4525964"/>
        </p:xfrm>
        <a:graphic>
          <a:graphicData uri="http://schemas.openxmlformats.org/drawingml/2006/table">
            <a:tbl>
              <a:tblPr>
                <a:tableStyleId>{5C22544A-7EE6-4342-B048-85BDC9FD1C3A}</a:tableStyleId>
              </a:tblPr>
              <a:tblGrid>
                <a:gridCol w="1043799">
                  <a:extLst>
                    <a:ext uri="{9D8B030D-6E8A-4147-A177-3AD203B41FA5}">
                      <a16:colId xmlns:a16="http://schemas.microsoft.com/office/drawing/2014/main" val="1418458768"/>
                    </a:ext>
                  </a:extLst>
                </a:gridCol>
                <a:gridCol w="4826334">
                  <a:extLst>
                    <a:ext uri="{9D8B030D-6E8A-4147-A177-3AD203B41FA5}">
                      <a16:colId xmlns:a16="http://schemas.microsoft.com/office/drawing/2014/main" val="1018775266"/>
                    </a:ext>
                  </a:extLst>
                </a:gridCol>
                <a:gridCol w="2654236">
                  <a:extLst>
                    <a:ext uri="{9D8B030D-6E8A-4147-A177-3AD203B41FA5}">
                      <a16:colId xmlns:a16="http://schemas.microsoft.com/office/drawing/2014/main" val="3884628464"/>
                    </a:ext>
                  </a:extLst>
                </a:gridCol>
                <a:gridCol w="6436765">
                  <a:extLst>
                    <a:ext uri="{9D8B030D-6E8A-4147-A177-3AD203B41FA5}">
                      <a16:colId xmlns:a16="http://schemas.microsoft.com/office/drawing/2014/main" val="3411301628"/>
                    </a:ext>
                  </a:extLst>
                </a:gridCol>
              </a:tblGrid>
              <a:tr h="1131491">
                <a:tc>
                  <a:txBody>
                    <a:bodyPr/>
                    <a:lstStyle/>
                    <a:p>
                      <a:pPr algn="just">
                        <a:lnSpc>
                          <a:spcPct val="115000"/>
                        </a:lnSpc>
                      </a:pPr>
                      <a:r>
                        <a:rPr lang="vi-VN" sz="1500">
                          <a:effectLst/>
                        </a:rPr>
                        <a:t>16</a:t>
                      </a:r>
                      <a:endParaRPr lang="en-TW" sz="1500">
                        <a:effectLst/>
                        <a:latin typeface="Arial" panose="020B0604020202020204" pitchFamily="34" charset="0"/>
                        <a:ea typeface="PMingLiU" panose="02020500000000000000" pitchFamily="18" charset="-120"/>
                      </a:endParaRPr>
                    </a:p>
                  </a:txBody>
                  <a:tcPr marL="32466" marR="32466" marT="32466" marB="32466"/>
                </a:tc>
                <a:tc>
                  <a:txBody>
                    <a:bodyPr/>
                    <a:lstStyle/>
                    <a:p>
                      <a:pPr algn="just">
                        <a:lnSpc>
                          <a:spcPct val="115000"/>
                        </a:lnSpc>
                      </a:pPr>
                      <a:r>
                        <a:rPr lang="vi-VN" sz="1500">
                          <a:effectLst/>
                        </a:rPr>
                        <a:t>'0.023*"people" + 0.023*"good" + 0.018*"need" + 0.016*"english" + ' '0.015*"taiwanese" + 0.011*"use" + 0.010*"understand" + 0.010*"really" + ' '0.010*"teacher" + 0.010*"google"</a:t>
                      </a:r>
                      <a:endParaRPr lang="en-TW" sz="1500">
                        <a:effectLst/>
                        <a:latin typeface="Arial" panose="020B0604020202020204" pitchFamily="34" charset="0"/>
                        <a:ea typeface="PMingLiU" panose="02020500000000000000" pitchFamily="18" charset="-120"/>
                      </a:endParaRPr>
                    </a:p>
                  </a:txBody>
                  <a:tcPr marL="32466" marR="32466" marT="32466" marB="32466"/>
                </a:tc>
                <a:tc>
                  <a:txBody>
                    <a:bodyPr/>
                    <a:lstStyle/>
                    <a:p>
                      <a:pPr algn="just">
                        <a:lnSpc>
                          <a:spcPct val="115000"/>
                        </a:lnSpc>
                      </a:pPr>
                      <a:r>
                        <a:rPr lang="vi-VN" sz="2000" dirty="0">
                          <a:effectLst/>
                        </a:rPr>
                        <a:t>Resource Utilization and Communication</a:t>
                      </a:r>
                      <a:endParaRPr lang="en-TW" sz="2000" dirty="0">
                        <a:effectLst/>
                        <a:latin typeface="Arial" panose="020B0604020202020204" pitchFamily="34" charset="0"/>
                        <a:ea typeface="PMingLiU" panose="02020500000000000000" pitchFamily="18" charset="-120"/>
                      </a:endParaRPr>
                    </a:p>
                  </a:txBody>
                  <a:tcPr marL="32466" marR="32466" marT="32466" marB="32466">
                    <a:solidFill>
                      <a:srgbClr val="FFFF00"/>
                    </a:solidFill>
                  </a:tcPr>
                </a:tc>
                <a:tc>
                  <a:txBody>
                    <a:bodyPr/>
                    <a:lstStyle/>
                    <a:p>
                      <a:pPr algn="just">
                        <a:lnSpc>
                          <a:spcPct val="115000"/>
                        </a:lnSpc>
                      </a:pPr>
                      <a:r>
                        <a:rPr lang="vi-VN" sz="1500">
                          <a:effectLst/>
                        </a:rPr>
                        <a:t>Utilizing resources effectively, overcoming language barriers, communication skills, and adapting to local tools and technologies in Taiwan.</a:t>
                      </a:r>
                      <a:endParaRPr lang="en-TW" sz="1500">
                        <a:effectLst/>
                        <a:latin typeface="Arial" panose="020B0604020202020204" pitchFamily="34" charset="0"/>
                        <a:ea typeface="PMingLiU" panose="02020500000000000000" pitchFamily="18" charset="-120"/>
                      </a:endParaRPr>
                    </a:p>
                  </a:txBody>
                  <a:tcPr marL="32466" marR="32466" marT="32466" marB="32466"/>
                </a:tc>
                <a:extLst>
                  <a:ext uri="{0D108BD9-81ED-4DB2-BD59-A6C34878D82A}">
                    <a16:rowId xmlns:a16="http://schemas.microsoft.com/office/drawing/2014/main" val="3025691398"/>
                  </a:ext>
                </a:extLst>
              </a:tr>
              <a:tr h="1131491">
                <a:tc>
                  <a:txBody>
                    <a:bodyPr/>
                    <a:lstStyle/>
                    <a:p>
                      <a:pPr algn="just">
                        <a:lnSpc>
                          <a:spcPct val="115000"/>
                        </a:lnSpc>
                      </a:pPr>
                      <a:r>
                        <a:rPr lang="vi-VN" sz="1500">
                          <a:effectLst/>
                        </a:rPr>
                        <a:t>17</a:t>
                      </a:r>
                      <a:endParaRPr lang="en-TW" sz="1500">
                        <a:effectLst/>
                        <a:latin typeface="Arial" panose="020B0604020202020204" pitchFamily="34" charset="0"/>
                        <a:ea typeface="PMingLiU" panose="02020500000000000000" pitchFamily="18" charset="-120"/>
                      </a:endParaRPr>
                    </a:p>
                  </a:txBody>
                  <a:tcPr marL="32466" marR="32466" marT="32466" marB="32466"/>
                </a:tc>
                <a:tc>
                  <a:txBody>
                    <a:bodyPr/>
                    <a:lstStyle/>
                    <a:p>
                      <a:pPr algn="just">
                        <a:lnSpc>
                          <a:spcPct val="115000"/>
                        </a:lnSpc>
                      </a:pPr>
                      <a:r>
                        <a:rPr lang="vi-VN" sz="1500" dirty="0">
                          <a:effectLst/>
                        </a:rPr>
                        <a:t>'0.030*"student" + 0.015*"taiwan" + 0.012*"make" + 0.012*"find" + ' '0.012*"may" + 0.009*"international" + 0.009*"instance" + 0.009*"time" + ' '0.009*"also" + 0.009*"part-time"</a:t>
                      </a:r>
                      <a:endParaRPr lang="en-TW" sz="1500" dirty="0">
                        <a:effectLst/>
                        <a:latin typeface="Arial" panose="020B0604020202020204" pitchFamily="34" charset="0"/>
                        <a:ea typeface="PMingLiU" panose="02020500000000000000" pitchFamily="18" charset="-120"/>
                      </a:endParaRPr>
                    </a:p>
                  </a:txBody>
                  <a:tcPr marL="32466" marR="32466" marT="32466" marB="32466"/>
                </a:tc>
                <a:tc>
                  <a:txBody>
                    <a:bodyPr/>
                    <a:lstStyle/>
                    <a:p>
                      <a:pPr algn="just">
                        <a:lnSpc>
                          <a:spcPct val="115000"/>
                        </a:lnSpc>
                      </a:pPr>
                      <a:r>
                        <a:rPr lang="vi-VN" sz="2000">
                          <a:effectLst/>
                        </a:rPr>
                        <a:t>Employment and Career Opportunities</a:t>
                      </a:r>
                      <a:endParaRPr lang="en-TW" sz="2000">
                        <a:effectLst/>
                        <a:latin typeface="Arial" panose="020B0604020202020204" pitchFamily="34" charset="0"/>
                        <a:ea typeface="PMingLiU" panose="02020500000000000000" pitchFamily="18" charset="-120"/>
                      </a:endParaRPr>
                    </a:p>
                  </a:txBody>
                  <a:tcPr marL="32466" marR="32466" marT="32466" marB="32466">
                    <a:solidFill>
                      <a:srgbClr val="FFFF00"/>
                    </a:solidFill>
                  </a:tcPr>
                </a:tc>
                <a:tc>
                  <a:txBody>
                    <a:bodyPr/>
                    <a:lstStyle/>
                    <a:p>
                      <a:pPr algn="just">
                        <a:lnSpc>
                          <a:spcPct val="115000"/>
                        </a:lnSpc>
                      </a:pPr>
                      <a:r>
                        <a:rPr lang="vi-VN" sz="1500">
                          <a:effectLst/>
                        </a:rPr>
                        <a:t>Exploring job opportunities, managing part-time work, gaining international experience, and time management in Taiwan.</a:t>
                      </a:r>
                      <a:endParaRPr lang="en-TW" sz="1500">
                        <a:effectLst/>
                        <a:latin typeface="Arial" panose="020B0604020202020204" pitchFamily="34" charset="0"/>
                        <a:ea typeface="PMingLiU" panose="02020500000000000000" pitchFamily="18" charset="-120"/>
                      </a:endParaRPr>
                    </a:p>
                  </a:txBody>
                  <a:tcPr marL="32466" marR="32466" marT="32466" marB="32466"/>
                </a:tc>
                <a:extLst>
                  <a:ext uri="{0D108BD9-81ED-4DB2-BD59-A6C34878D82A}">
                    <a16:rowId xmlns:a16="http://schemas.microsoft.com/office/drawing/2014/main" val="2490918900"/>
                  </a:ext>
                </a:extLst>
              </a:tr>
              <a:tr h="1131491">
                <a:tc>
                  <a:txBody>
                    <a:bodyPr/>
                    <a:lstStyle/>
                    <a:p>
                      <a:pPr algn="just">
                        <a:lnSpc>
                          <a:spcPct val="115000"/>
                        </a:lnSpc>
                      </a:pPr>
                      <a:r>
                        <a:rPr lang="vi-VN" sz="1500">
                          <a:effectLst/>
                        </a:rPr>
                        <a:t>18</a:t>
                      </a:r>
                      <a:endParaRPr lang="en-TW" sz="1500">
                        <a:effectLst/>
                        <a:latin typeface="Arial" panose="020B0604020202020204" pitchFamily="34" charset="0"/>
                        <a:ea typeface="PMingLiU" panose="02020500000000000000" pitchFamily="18" charset="-120"/>
                      </a:endParaRPr>
                    </a:p>
                  </a:txBody>
                  <a:tcPr marL="32466" marR="32466" marT="32466" marB="32466"/>
                </a:tc>
                <a:tc>
                  <a:txBody>
                    <a:bodyPr/>
                    <a:lstStyle/>
                    <a:p>
                      <a:pPr algn="just">
                        <a:lnSpc>
                          <a:spcPct val="115000"/>
                        </a:lnSpc>
                      </a:pPr>
                      <a:r>
                        <a:rPr lang="vi-VN" sz="1500" dirty="0">
                          <a:effectLst/>
                        </a:rPr>
                        <a:t>'0.013*"buddy" + 0.013*"school" + 0.011*"time" + 0.009*"even" + ' '0.009*"instance" + 0.009*"experience" + 0.009*"people" + 0.009*"together" + ' '0.009*"information" + 0.009*"respect"</a:t>
                      </a:r>
                      <a:endParaRPr lang="en-TW" sz="1500" dirty="0">
                        <a:effectLst/>
                        <a:latin typeface="Arial" panose="020B0604020202020204" pitchFamily="34" charset="0"/>
                        <a:ea typeface="PMingLiU" panose="02020500000000000000" pitchFamily="18" charset="-120"/>
                      </a:endParaRPr>
                    </a:p>
                  </a:txBody>
                  <a:tcPr marL="32466" marR="32466" marT="32466" marB="32466"/>
                </a:tc>
                <a:tc>
                  <a:txBody>
                    <a:bodyPr/>
                    <a:lstStyle/>
                    <a:p>
                      <a:pPr algn="just">
                        <a:lnSpc>
                          <a:spcPct val="115000"/>
                        </a:lnSpc>
                      </a:pPr>
                      <a:r>
                        <a:rPr lang="vi-VN" sz="2000">
                          <a:effectLst/>
                        </a:rPr>
                        <a:t>Compatriot Interaction and Networking</a:t>
                      </a:r>
                      <a:endParaRPr lang="en-TW" sz="2000">
                        <a:effectLst/>
                        <a:latin typeface="Arial" panose="020B0604020202020204" pitchFamily="34" charset="0"/>
                        <a:ea typeface="PMingLiU" panose="02020500000000000000" pitchFamily="18" charset="-120"/>
                      </a:endParaRPr>
                    </a:p>
                  </a:txBody>
                  <a:tcPr marL="32466" marR="32466" marT="32466" marB="32466">
                    <a:solidFill>
                      <a:srgbClr val="FFFF00"/>
                    </a:solidFill>
                  </a:tcPr>
                </a:tc>
                <a:tc>
                  <a:txBody>
                    <a:bodyPr/>
                    <a:lstStyle/>
                    <a:p>
                      <a:pPr algn="just">
                        <a:lnSpc>
                          <a:spcPct val="115000"/>
                        </a:lnSpc>
                      </a:pPr>
                      <a:r>
                        <a:rPr lang="vi-VN" sz="1800" dirty="0">
                          <a:effectLst/>
                          <a:highlight>
                            <a:srgbClr val="FFFF00"/>
                          </a:highlight>
                        </a:rPr>
                        <a:t>Building relationships in social activities &amp; Vietnamese community engagement which there are less supportive in the countryman community</a:t>
                      </a:r>
                      <a:endParaRPr lang="en-TW" sz="1800" dirty="0">
                        <a:effectLst/>
                        <a:highlight>
                          <a:srgbClr val="FFFF00"/>
                        </a:highlight>
                        <a:latin typeface="Arial" panose="020B0604020202020204" pitchFamily="34" charset="0"/>
                        <a:ea typeface="PMingLiU" panose="02020500000000000000" pitchFamily="18" charset="-120"/>
                      </a:endParaRPr>
                    </a:p>
                  </a:txBody>
                  <a:tcPr marL="32466" marR="32466" marT="32466" marB="32466"/>
                </a:tc>
                <a:extLst>
                  <a:ext uri="{0D108BD9-81ED-4DB2-BD59-A6C34878D82A}">
                    <a16:rowId xmlns:a16="http://schemas.microsoft.com/office/drawing/2014/main" val="2780291993"/>
                  </a:ext>
                </a:extLst>
              </a:tr>
              <a:tr h="1131491">
                <a:tc>
                  <a:txBody>
                    <a:bodyPr/>
                    <a:lstStyle/>
                    <a:p>
                      <a:pPr algn="just">
                        <a:lnSpc>
                          <a:spcPct val="115000"/>
                        </a:lnSpc>
                      </a:pPr>
                      <a:r>
                        <a:rPr lang="vi-VN" sz="1500">
                          <a:effectLst/>
                        </a:rPr>
                        <a:t>19</a:t>
                      </a:r>
                      <a:endParaRPr lang="en-TW" sz="1500">
                        <a:effectLst/>
                        <a:latin typeface="Arial" panose="020B0604020202020204" pitchFamily="34" charset="0"/>
                        <a:ea typeface="PMingLiU" panose="02020500000000000000" pitchFamily="18" charset="-120"/>
                      </a:endParaRPr>
                    </a:p>
                  </a:txBody>
                  <a:tcPr marL="32466" marR="32466" marT="32466" marB="32466"/>
                </a:tc>
                <a:tc>
                  <a:txBody>
                    <a:bodyPr/>
                    <a:lstStyle/>
                    <a:p>
                      <a:pPr algn="just">
                        <a:lnSpc>
                          <a:spcPct val="115000"/>
                        </a:lnSpc>
                      </a:pPr>
                      <a:r>
                        <a:rPr lang="vi-VN" sz="1500" dirty="0">
                          <a:solidFill>
                            <a:schemeClr val="accent2"/>
                          </a:solidFill>
                          <a:effectLst/>
                        </a:rPr>
                        <a:t>'0.023*"work" + 0.022*"student"</a:t>
                      </a:r>
                      <a:r>
                        <a:rPr lang="vi-VN" sz="1500" dirty="0">
                          <a:effectLst/>
                        </a:rPr>
                        <a:t> + 0.012*"international" + 0.012*"hard" + ' '0.012*"enough" + 0.010*"taiwan" + 0.010*"people" + 0.010*"study" + ' '0.010*"living" + 0.010*"make"</a:t>
                      </a:r>
                      <a:endParaRPr lang="en-TW" sz="1500" dirty="0">
                        <a:effectLst/>
                        <a:latin typeface="Arial" panose="020B0604020202020204" pitchFamily="34" charset="0"/>
                        <a:ea typeface="PMingLiU" panose="02020500000000000000" pitchFamily="18" charset="-120"/>
                      </a:endParaRPr>
                    </a:p>
                  </a:txBody>
                  <a:tcPr marL="32466" marR="32466" marT="32466" marB="32466"/>
                </a:tc>
                <a:tc>
                  <a:txBody>
                    <a:bodyPr/>
                    <a:lstStyle/>
                    <a:p>
                      <a:pPr algn="just">
                        <a:lnSpc>
                          <a:spcPct val="115000"/>
                        </a:lnSpc>
                      </a:pPr>
                      <a:r>
                        <a:rPr lang="vi-VN" sz="2000" dirty="0">
                          <a:effectLst/>
                        </a:rPr>
                        <a:t>Living and Financial Management</a:t>
                      </a:r>
                      <a:endParaRPr lang="en-TW" sz="2000" dirty="0">
                        <a:effectLst/>
                        <a:latin typeface="Arial" panose="020B0604020202020204" pitchFamily="34" charset="0"/>
                        <a:ea typeface="PMingLiU" panose="02020500000000000000" pitchFamily="18" charset="-120"/>
                      </a:endParaRPr>
                    </a:p>
                  </a:txBody>
                  <a:tcPr marL="32466" marR="32466" marT="32466" marB="32466">
                    <a:solidFill>
                      <a:srgbClr val="FFFF00"/>
                    </a:solidFill>
                  </a:tcPr>
                </a:tc>
                <a:tc>
                  <a:txBody>
                    <a:bodyPr/>
                    <a:lstStyle/>
                    <a:p>
                      <a:pPr algn="just">
                        <a:lnSpc>
                          <a:spcPct val="115000"/>
                        </a:lnSpc>
                      </a:pPr>
                      <a:r>
                        <a:rPr lang="vi-VN" sz="1500" dirty="0">
                          <a:effectLst/>
                        </a:rPr>
                        <a:t>Managing finances, cost of living, student accommodations, adapting to local lifestyle, and maintaining a balanced life in Taiwan.</a:t>
                      </a:r>
                      <a:endParaRPr lang="en-TW" sz="1500" dirty="0">
                        <a:effectLst/>
                        <a:latin typeface="Arial" panose="020B0604020202020204" pitchFamily="34" charset="0"/>
                        <a:ea typeface="PMingLiU" panose="02020500000000000000" pitchFamily="18" charset="-120"/>
                      </a:endParaRPr>
                    </a:p>
                  </a:txBody>
                  <a:tcPr marL="32466" marR="32466" marT="32466" marB="32466"/>
                </a:tc>
                <a:extLst>
                  <a:ext uri="{0D108BD9-81ED-4DB2-BD59-A6C34878D82A}">
                    <a16:rowId xmlns:a16="http://schemas.microsoft.com/office/drawing/2014/main" val="2044495426"/>
                  </a:ext>
                </a:extLst>
              </a:tr>
            </a:tbl>
          </a:graphicData>
        </a:graphic>
      </p:graphicFrame>
      <p:sp>
        <p:nvSpPr>
          <p:cNvPr id="28" name="TextBox 27">
            <a:extLst>
              <a:ext uri="{FF2B5EF4-FFF2-40B4-BE49-F238E27FC236}">
                <a16:creationId xmlns:a16="http://schemas.microsoft.com/office/drawing/2014/main" id="{DDEF8EAA-18AB-9D48-82EB-9EFEC119283B}"/>
              </a:ext>
            </a:extLst>
          </p:cNvPr>
          <p:cNvSpPr txBox="1"/>
          <p:nvPr/>
        </p:nvSpPr>
        <p:spPr>
          <a:xfrm>
            <a:off x="15267365" y="2123156"/>
            <a:ext cx="1323696" cy="369332"/>
          </a:xfrm>
          <a:prstGeom prst="rect">
            <a:avLst/>
          </a:prstGeom>
          <a:noFill/>
        </p:spPr>
        <p:txBody>
          <a:bodyPr wrap="none" rtlCol="0">
            <a:spAutoFit/>
          </a:bodyPr>
          <a:lstStyle/>
          <a:p>
            <a:r>
              <a:rPr lang="en-TW" dirty="0"/>
              <a:t>Macro Level</a:t>
            </a:r>
          </a:p>
        </p:txBody>
      </p:sp>
    </p:spTree>
    <p:extLst>
      <p:ext uri="{BB962C8B-B14F-4D97-AF65-F5344CB8AC3E}">
        <p14:creationId xmlns:p14="http://schemas.microsoft.com/office/powerpoint/2010/main" val="2278126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518342" y="201604"/>
            <a:ext cx="9478596" cy="2282179"/>
            <a:chOff x="0" y="0"/>
            <a:chExt cx="4741182" cy="1141543"/>
          </a:xfrm>
        </p:grpSpPr>
        <p:sp>
          <p:nvSpPr>
            <p:cNvPr id="6" name="Freeform 6"/>
            <p:cNvSpPr/>
            <p:nvPr/>
          </p:nvSpPr>
          <p:spPr>
            <a:xfrm>
              <a:off x="0" y="0"/>
              <a:ext cx="4741182" cy="1141543"/>
            </a:xfrm>
            <a:custGeom>
              <a:avLst/>
              <a:gdLst/>
              <a:ahLst/>
              <a:cxnLst/>
              <a:rect l="l" t="t" r="r" b="b"/>
              <a:pathLst>
                <a:path w="4741182" h="1141543">
                  <a:moveTo>
                    <a:pt x="0" y="0"/>
                  </a:moveTo>
                  <a:lnTo>
                    <a:pt x="4741182" y="0"/>
                  </a:lnTo>
                  <a:lnTo>
                    <a:pt x="4741182" y="1141543"/>
                  </a:lnTo>
                  <a:lnTo>
                    <a:pt x="0" y="1141543"/>
                  </a:lnTo>
                  <a:close/>
                </a:path>
              </a:pathLst>
            </a:custGeom>
            <a:solidFill>
              <a:srgbClr val="FBFBF3"/>
            </a:solidFill>
          </p:spPr>
        </p:sp>
        <p:sp>
          <p:nvSpPr>
            <p:cNvPr id="7" name="TextBox 7"/>
            <p:cNvSpPr txBox="1"/>
            <p:nvPr/>
          </p:nvSpPr>
          <p:spPr>
            <a:xfrm>
              <a:off x="0" y="-38100"/>
              <a:ext cx="4741182" cy="1179643"/>
            </a:xfrm>
            <a:prstGeom prst="rect">
              <a:avLst/>
            </a:prstGeom>
          </p:spPr>
          <p:txBody>
            <a:bodyPr lIns="40426" tIns="40426" rIns="40426" bIns="40426" rtlCol="0" anchor="ctr"/>
            <a:lstStyle/>
            <a:p>
              <a:pPr algn="ctr">
                <a:lnSpc>
                  <a:spcPts val="2660"/>
                </a:lnSpc>
                <a:spcBef>
                  <a:spcPct val="0"/>
                </a:spcBef>
              </a:pPr>
              <a:endParaRPr/>
            </a:p>
          </p:txBody>
        </p:sp>
      </p:grpSp>
      <p:grpSp>
        <p:nvGrpSpPr>
          <p:cNvPr id="8" name="Group 8"/>
          <p:cNvGrpSpPr/>
          <p:nvPr/>
        </p:nvGrpSpPr>
        <p:grpSpPr>
          <a:xfrm>
            <a:off x="0" y="8662046"/>
            <a:ext cx="1624954" cy="1624954"/>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10" name="TextBox 10"/>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1" name="Freeform 11"/>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16891224" y="2227270"/>
            <a:ext cx="1176088" cy="1176088"/>
          </a:xfrm>
          <a:custGeom>
            <a:avLst/>
            <a:gdLst/>
            <a:ahLst/>
            <a:cxnLst/>
            <a:rect l="l" t="t" r="r" b="b"/>
            <a:pathLst>
              <a:path w="1176088" h="1176088">
                <a:moveTo>
                  <a:pt x="0" y="0"/>
                </a:moveTo>
                <a:lnTo>
                  <a:pt x="1176087" y="0"/>
                </a:lnTo>
                <a:lnTo>
                  <a:pt x="1176087" y="1176088"/>
                </a:lnTo>
                <a:lnTo>
                  <a:pt x="0" y="1176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TextBox 27"/>
          <p:cNvSpPr txBox="1"/>
          <p:nvPr/>
        </p:nvSpPr>
        <p:spPr>
          <a:xfrm>
            <a:off x="8763000" y="799460"/>
            <a:ext cx="6911609" cy="910506"/>
          </a:xfrm>
          <a:prstGeom prst="rect">
            <a:avLst/>
          </a:prstGeom>
        </p:spPr>
        <p:txBody>
          <a:bodyPr lIns="0" tIns="0" rIns="0" bIns="0" rtlCol="0" anchor="t">
            <a:spAutoFit/>
          </a:bodyPr>
          <a:lstStyle/>
          <a:p>
            <a:pPr algn="l">
              <a:lnSpc>
                <a:spcPts val="7139"/>
              </a:lnSpc>
            </a:pPr>
            <a:r>
              <a:rPr lang="en-US" sz="6999" dirty="0">
                <a:solidFill>
                  <a:schemeClr val="accent2"/>
                </a:solidFill>
                <a:latin typeface="Public Sans Heavy"/>
                <a:ea typeface="Public Sans Heavy"/>
                <a:cs typeface="Public Sans Heavy"/>
                <a:sym typeface="Public Sans Heavy"/>
              </a:rPr>
              <a:t>RESULT (2)</a:t>
            </a:r>
          </a:p>
        </p:txBody>
      </p:sp>
      <p:grpSp>
        <p:nvGrpSpPr>
          <p:cNvPr id="29" name="Group 29"/>
          <p:cNvGrpSpPr/>
          <p:nvPr/>
        </p:nvGrpSpPr>
        <p:grpSpPr>
          <a:xfrm>
            <a:off x="13257640" y="647234"/>
            <a:ext cx="5039461" cy="1353576"/>
            <a:chOff x="-683607" y="72381"/>
            <a:chExt cx="6719281" cy="1804769"/>
          </a:xfrm>
        </p:grpSpPr>
        <p:sp>
          <p:nvSpPr>
            <p:cNvPr id="30" name="TextBox 30"/>
            <p:cNvSpPr txBox="1"/>
            <p:nvPr/>
          </p:nvSpPr>
          <p:spPr>
            <a:xfrm>
              <a:off x="-377259" y="72381"/>
              <a:ext cx="6106549" cy="703099"/>
            </a:xfrm>
            <a:prstGeom prst="rect">
              <a:avLst/>
            </a:prstGeom>
          </p:spPr>
          <p:txBody>
            <a:bodyPr wrap="square" lIns="0" tIns="0" rIns="0" bIns="0" rtlCol="0" anchor="t">
              <a:spAutoFit/>
            </a:bodyPr>
            <a:lstStyle/>
            <a:p>
              <a:pPr algn="ctr">
                <a:lnSpc>
                  <a:spcPts val="4577"/>
                </a:lnSpc>
                <a:spcBef>
                  <a:spcPct val="0"/>
                </a:spcBef>
              </a:pPr>
              <a:r>
                <a:rPr lang="en-US" sz="3269" dirty="0">
                  <a:solidFill>
                    <a:srgbClr val="B33ECD"/>
                  </a:solidFill>
                  <a:latin typeface="Lazydog"/>
                  <a:ea typeface="Lazydog"/>
                  <a:cs typeface="Lazydog"/>
                  <a:sym typeface="Lazydog"/>
                </a:rPr>
                <a:t>Machine learning</a:t>
              </a:r>
            </a:p>
          </p:txBody>
        </p:sp>
        <p:sp>
          <p:nvSpPr>
            <p:cNvPr id="31" name="TextBox 31"/>
            <p:cNvSpPr txBox="1"/>
            <p:nvPr/>
          </p:nvSpPr>
          <p:spPr>
            <a:xfrm>
              <a:off x="-683607" y="1174051"/>
              <a:ext cx="6719281" cy="703099"/>
            </a:xfrm>
            <a:prstGeom prst="rect">
              <a:avLst/>
            </a:prstGeom>
          </p:spPr>
          <p:txBody>
            <a:bodyPr lIns="0" tIns="0" rIns="0" bIns="0" rtlCol="0" anchor="t">
              <a:spAutoFit/>
            </a:bodyPr>
            <a:lstStyle/>
            <a:p>
              <a:pPr algn="ctr">
                <a:lnSpc>
                  <a:spcPts val="4577"/>
                </a:lnSpc>
                <a:spcBef>
                  <a:spcPct val="0"/>
                </a:spcBef>
              </a:pPr>
              <a:r>
                <a:rPr lang="en-US" sz="3269" dirty="0">
                  <a:solidFill>
                    <a:srgbClr val="7030A0"/>
                  </a:solidFill>
                  <a:latin typeface="Lazydog"/>
                  <a:ea typeface="Lazydog"/>
                  <a:cs typeface="Lazydog"/>
                  <a:sym typeface="Lazydog"/>
                </a:rPr>
                <a:t>analysis</a:t>
              </a:r>
            </a:p>
          </p:txBody>
        </p:sp>
      </p:grpSp>
      <p:sp>
        <p:nvSpPr>
          <p:cNvPr id="38" name="Freeform 5">
            <a:extLst>
              <a:ext uri="{FF2B5EF4-FFF2-40B4-BE49-F238E27FC236}">
                <a16:creationId xmlns:a16="http://schemas.microsoft.com/office/drawing/2014/main" id="{A6D01E28-BA08-F048-B5EA-746B8576F025}"/>
              </a:ext>
            </a:extLst>
          </p:cNvPr>
          <p:cNvSpPr/>
          <p:nvPr/>
        </p:nvSpPr>
        <p:spPr>
          <a:xfrm>
            <a:off x="125980" y="7162996"/>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9" name="Freeform 9">
            <a:extLst>
              <a:ext uri="{FF2B5EF4-FFF2-40B4-BE49-F238E27FC236}">
                <a16:creationId xmlns:a16="http://schemas.microsoft.com/office/drawing/2014/main" id="{C789CF66-3DB3-5241-B436-060B07D1683B}"/>
              </a:ext>
            </a:extLst>
          </p:cNvPr>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0" name="Group 10">
            <a:extLst>
              <a:ext uri="{FF2B5EF4-FFF2-40B4-BE49-F238E27FC236}">
                <a16:creationId xmlns:a16="http://schemas.microsoft.com/office/drawing/2014/main" id="{F7383C1D-09E9-524A-89D4-12B2B60667A0}"/>
              </a:ext>
            </a:extLst>
          </p:cNvPr>
          <p:cNvGrpSpPr/>
          <p:nvPr/>
        </p:nvGrpSpPr>
        <p:grpSpPr>
          <a:xfrm>
            <a:off x="0" y="0"/>
            <a:ext cx="1624954" cy="7033271"/>
            <a:chOff x="0" y="0"/>
            <a:chExt cx="812800" cy="3518034"/>
          </a:xfrm>
        </p:grpSpPr>
        <p:sp>
          <p:nvSpPr>
            <p:cNvPr id="41" name="Freeform 11">
              <a:extLst>
                <a:ext uri="{FF2B5EF4-FFF2-40B4-BE49-F238E27FC236}">
                  <a16:creationId xmlns:a16="http://schemas.microsoft.com/office/drawing/2014/main" id="{AF70E6B6-B80E-094A-851F-E96E51D52973}"/>
                </a:ext>
              </a:extLst>
            </p:cNvPr>
            <p:cNvSpPr/>
            <p:nvPr/>
          </p:nvSpPr>
          <p:spPr>
            <a:xfrm>
              <a:off x="0" y="0"/>
              <a:ext cx="812800" cy="3518034"/>
            </a:xfrm>
            <a:custGeom>
              <a:avLst/>
              <a:gdLst/>
              <a:ahLst/>
              <a:cxnLst/>
              <a:rect l="l" t="t" r="r" b="b"/>
              <a:pathLst>
                <a:path w="812800" h="3518034">
                  <a:moveTo>
                    <a:pt x="0" y="0"/>
                  </a:moveTo>
                  <a:lnTo>
                    <a:pt x="812800" y="0"/>
                  </a:lnTo>
                  <a:lnTo>
                    <a:pt x="812800" y="3518034"/>
                  </a:lnTo>
                  <a:lnTo>
                    <a:pt x="0" y="3518034"/>
                  </a:lnTo>
                  <a:close/>
                </a:path>
              </a:pathLst>
            </a:custGeom>
            <a:solidFill>
              <a:srgbClr val="FBFBF3"/>
            </a:solidFill>
          </p:spPr>
        </p:sp>
        <p:sp>
          <p:nvSpPr>
            <p:cNvPr id="42" name="TextBox 12">
              <a:extLst>
                <a:ext uri="{FF2B5EF4-FFF2-40B4-BE49-F238E27FC236}">
                  <a16:creationId xmlns:a16="http://schemas.microsoft.com/office/drawing/2014/main" id="{8A653C27-45AB-C147-A599-E37C5E8FCC2B}"/>
                </a:ext>
              </a:extLst>
            </p:cNvPr>
            <p:cNvSpPr txBox="1"/>
            <p:nvPr/>
          </p:nvSpPr>
          <p:spPr>
            <a:xfrm>
              <a:off x="0" y="-38100"/>
              <a:ext cx="812800" cy="3556134"/>
            </a:xfrm>
            <a:prstGeom prst="rect">
              <a:avLst/>
            </a:prstGeom>
          </p:spPr>
          <p:txBody>
            <a:bodyPr lIns="40426" tIns="40426" rIns="40426" bIns="40426" rtlCol="0" anchor="ctr"/>
            <a:lstStyle/>
            <a:p>
              <a:pPr algn="ctr">
                <a:lnSpc>
                  <a:spcPts val="2660"/>
                </a:lnSpc>
                <a:spcBef>
                  <a:spcPct val="0"/>
                </a:spcBef>
              </a:pPr>
              <a:endParaRPr/>
            </a:p>
          </p:txBody>
        </p:sp>
      </p:grpSp>
      <p:sp>
        <p:nvSpPr>
          <p:cNvPr id="43" name="Freeform 13">
            <a:extLst>
              <a:ext uri="{FF2B5EF4-FFF2-40B4-BE49-F238E27FC236}">
                <a16:creationId xmlns:a16="http://schemas.microsoft.com/office/drawing/2014/main" id="{4CDCBA5C-87D5-6848-9BC3-E8B7642A8A25}"/>
              </a:ext>
            </a:extLst>
          </p:cNvPr>
          <p:cNvSpPr/>
          <p:nvPr/>
        </p:nvSpPr>
        <p:spPr>
          <a:xfrm flipV="1">
            <a:off x="125980" y="201604"/>
            <a:ext cx="1365505" cy="2025666"/>
          </a:xfrm>
          <a:custGeom>
            <a:avLst/>
            <a:gdLst/>
            <a:ahLst/>
            <a:cxnLst/>
            <a:rect l="l" t="t" r="r" b="b"/>
            <a:pathLst>
              <a:path w="1365505" h="2025666">
                <a:moveTo>
                  <a:pt x="0" y="2025667"/>
                </a:moveTo>
                <a:lnTo>
                  <a:pt x="1365505" y="2025667"/>
                </a:lnTo>
                <a:lnTo>
                  <a:pt x="1365505" y="0"/>
                </a:lnTo>
                <a:lnTo>
                  <a:pt x="0" y="0"/>
                </a:lnTo>
                <a:lnTo>
                  <a:pt x="0" y="202566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AutoShape 14">
            <a:extLst>
              <a:ext uri="{FF2B5EF4-FFF2-40B4-BE49-F238E27FC236}">
                <a16:creationId xmlns:a16="http://schemas.microsoft.com/office/drawing/2014/main" id="{F645A08A-CA30-2A40-B793-5B9C2F1B8045}"/>
              </a:ext>
            </a:extLst>
          </p:cNvPr>
          <p:cNvSpPr/>
          <p:nvPr/>
        </p:nvSpPr>
        <p:spPr>
          <a:xfrm flipH="1">
            <a:off x="808732" y="2709630"/>
            <a:ext cx="0" cy="3841283"/>
          </a:xfrm>
          <a:prstGeom prst="line">
            <a:avLst/>
          </a:prstGeom>
          <a:ln w="19050" cap="flat">
            <a:solidFill>
              <a:srgbClr val="3082DB"/>
            </a:solidFill>
            <a:prstDash val="solid"/>
            <a:headEnd type="none" w="sm" len="sm"/>
            <a:tailEnd type="none" w="sm" len="sm"/>
          </a:ln>
        </p:spPr>
      </p:sp>
      <p:grpSp>
        <p:nvGrpSpPr>
          <p:cNvPr id="45" name="Group 18">
            <a:extLst>
              <a:ext uri="{FF2B5EF4-FFF2-40B4-BE49-F238E27FC236}">
                <a16:creationId xmlns:a16="http://schemas.microsoft.com/office/drawing/2014/main" id="{A8A461EA-62F0-2A40-8526-0212A6487C2A}"/>
              </a:ext>
            </a:extLst>
          </p:cNvPr>
          <p:cNvGrpSpPr/>
          <p:nvPr/>
        </p:nvGrpSpPr>
        <p:grpSpPr>
          <a:xfrm>
            <a:off x="3505443" y="228143"/>
            <a:ext cx="1365505" cy="1365505"/>
            <a:chOff x="0" y="0"/>
            <a:chExt cx="812800" cy="812800"/>
          </a:xfrm>
        </p:grpSpPr>
        <p:sp>
          <p:nvSpPr>
            <p:cNvPr id="46" name="Freeform 19">
              <a:extLst>
                <a:ext uri="{FF2B5EF4-FFF2-40B4-BE49-F238E27FC236}">
                  <a16:creationId xmlns:a16="http://schemas.microsoft.com/office/drawing/2014/main" id="{C3FAA416-4565-DB4E-9ACA-D896210E8C82}"/>
                </a:ext>
              </a:extLst>
            </p:cNvPr>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47" name="TextBox 20">
              <a:extLst>
                <a:ext uri="{FF2B5EF4-FFF2-40B4-BE49-F238E27FC236}">
                  <a16:creationId xmlns:a16="http://schemas.microsoft.com/office/drawing/2014/main" id="{250AA623-C1D0-0045-986F-157EB122772B}"/>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48" name="Freeform 24">
            <a:extLst>
              <a:ext uri="{FF2B5EF4-FFF2-40B4-BE49-F238E27FC236}">
                <a16:creationId xmlns:a16="http://schemas.microsoft.com/office/drawing/2014/main" id="{4B47068E-B227-5C41-9AF3-52B7BA49E640}"/>
              </a:ext>
            </a:extLst>
          </p:cNvPr>
          <p:cNvSpPr/>
          <p:nvPr/>
        </p:nvSpPr>
        <p:spPr>
          <a:xfrm>
            <a:off x="1759416" y="187567"/>
            <a:ext cx="1365505" cy="1365505"/>
          </a:xfrm>
          <a:custGeom>
            <a:avLst/>
            <a:gdLst/>
            <a:ahLst/>
            <a:cxnLst/>
            <a:rect l="l" t="t" r="r" b="b"/>
            <a:pathLst>
              <a:path w="1365505" h="1365505">
                <a:moveTo>
                  <a:pt x="0" y="0"/>
                </a:moveTo>
                <a:lnTo>
                  <a:pt x="1365505" y="0"/>
                </a:lnTo>
                <a:lnTo>
                  <a:pt x="1365505" y="1365505"/>
                </a:lnTo>
                <a:lnTo>
                  <a:pt x="0" y="13655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TextBox 25">
            <a:extLst>
              <a:ext uri="{FF2B5EF4-FFF2-40B4-BE49-F238E27FC236}">
                <a16:creationId xmlns:a16="http://schemas.microsoft.com/office/drawing/2014/main" id="{E313BCDF-64BB-614F-B30D-9D016B58C4AF}"/>
              </a:ext>
            </a:extLst>
          </p:cNvPr>
          <p:cNvSpPr txBox="1"/>
          <p:nvPr/>
        </p:nvSpPr>
        <p:spPr>
          <a:xfrm>
            <a:off x="15267365" y="2123156"/>
            <a:ext cx="1265988" cy="369332"/>
          </a:xfrm>
          <a:prstGeom prst="rect">
            <a:avLst/>
          </a:prstGeom>
          <a:noFill/>
        </p:spPr>
        <p:txBody>
          <a:bodyPr wrap="none" rtlCol="0">
            <a:spAutoFit/>
          </a:bodyPr>
          <a:lstStyle/>
          <a:p>
            <a:r>
              <a:rPr lang="en-TW" dirty="0"/>
              <a:t>Micro Level</a:t>
            </a:r>
          </a:p>
        </p:txBody>
      </p:sp>
      <p:sp>
        <p:nvSpPr>
          <p:cNvPr id="4" name="Rectangle 3">
            <a:extLst>
              <a:ext uri="{FF2B5EF4-FFF2-40B4-BE49-F238E27FC236}">
                <a16:creationId xmlns:a16="http://schemas.microsoft.com/office/drawing/2014/main" id="{8EF71C12-D966-674C-B5F5-2730A6E62AEF}"/>
              </a:ext>
            </a:extLst>
          </p:cNvPr>
          <p:cNvSpPr/>
          <p:nvPr/>
        </p:nvSpPr>
        <p:spPr>
          <a:xfrm>
            <a:off x="2011148" y="2720605"/>
            <a:ext cx="12725157" cy="13655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TW" sz="3200" b="1" dirty="0"/>
              <a:t>Condition : </a:t>
            </a:r>
            <a:r>
              <a:rPr lang="en-TW" sz="3200" dirty="0"/>
              <a:t>Within 499 documents and 10 customized topics, </a:t>
            </a:r>
            <a:r>
              <a:rPr lang="en-GB" sz="3200" dirty="0"/>
              <a:t>how accurate is the interrelatedness of topics and documents?</a:t>
            </a:r>
            <a:endParaRPr lang="en-TW" sz="3200" dirty="0"/>
          </a:p>
        </p:txBody>
      </p:sp>
      <p:pic>
        <p:nvPicPr>
          <p:cNvPr id="32" name="image3.png">
            <a:extLst>
              <a:ext uri="{FF2B5EF4-FFF2-40B4-BE49-F238E27FC236}">
                <a16:creationId xmlns:a16="http://schemas.microsoft.com/office/drawing/2014/main" id="{A5F54B29-8C08-4043-A1C8-CD436CA22409}"/>
              </a:ext>
            </a:extLst>
          </p:cNvPr>
          <p:cNvPicPr/>
          <p:nvPr/>
        </p:nvPicPr>
        <p:blipFill>
          <a:blip r:embed="rId13"/>
          <a:srcRect/>
          <a:stretch>
            <a:fillRect/>
          </a:stretch>
        </p:blipFill>
        <p:spPr>
          <a:xfrm>
            <a:off x="2295301" y="4322932"/>
            <a:ext cx="6065086" cy="5012311"/>
          </a:xfrm>
          <a:prstGeom prst="rect">
            <a:avLst/>
          </a:prstGeom>
          <a:ln/>
        </p:spPr>
      </p:pic>
      <p:sp>
        <p:nvSpPr>
          <p:cNvPr id="12" name="TextBox 11">
            <a:extLst>
              <a:ext uri="{FF2B5EF4-FFF2-40B4-BE49-F238E27FC236}">
                <a16:creationId xmlns:a16="http://schemas.microsoft.com/office/drawing/2014/main" id="{129304BF-D161-3042-A11C-9A9657565FE3}"/>
              </a:ext>
            </a:extLst>
          </p:cNvPr>
          <p:cNvSpPr txBox="1"/>
          <p:nvPr/>
        </p:nvSpPr>
        <p:spPr>
          <a:xfrm>
            <a:off x="9523840" y="4603675"/>
            <a:ext cx="7467600" cy="4401205"/>
          </a:xfrm>
          <a:prstGeom prst="rect">
            <a:avLst/>
          </a:prstGeom>
          <a:noFill/>
        </p:spPr>
        <p:txBody>
          <a:bodyPr wrap="square" rtlCol="0">
            <a:spAutoFit/>
          </a:bodyPr>
          <a:lstStyle/>
          <a:p>
            <a:pPr marL="285750" indent="-285750">
              <a:buFont typeface="Arial" panose="020B0604020202020204" pitchFamily="34" charset="0"/>
              <a:buChar char="•"/>
            </a:pPr>
            <a:r>
              <a:rPr lang="en-TW" sz="2800" dirty="0"/>
              <a:t>Document 14 is tested.</a:t>
            </a:r>
          </a:p>
          <a:p>
            <a:pPr marL="285750" indent="-285750">
              <a:buFont typeface="Arial" panose="020B0604020202020204" pitchFamily="34" charset="0"/>
              <a:buChar char="•"/>
            </a:pPr>
            <a:r>
              <a:rPr lang="en-TW" sz="2800" dirty="0"/>
              <a:t>Document 14 is shown to belong to topic 10 </a:t>
            </a:r>
            <a:r>
              <a:rPr lang="vi-VN" sz="2800" dirty="0">
                <a:effectLst/>
                <a:highlight>
                  <a:srgbClr val="00FFFF"/>
                </a:highlight>
                <a:latin typeface="Times New Roman" panose="02020603050405020304" pitchFamily="18" charset="0"/>
                <a:ea typeface="Times New Roman" panose="02020603050405020304" pitchFamily="18" charset="0"/>
              </a:rPr>
              <a:t>(Importance of Student Experience </a:t>
            </a:r>
            <a:r>
              <a:rPr lang="vi-VN" sz="2800" dirty="0">
                <a:effectLst/>
                <a:latin typeface="Times New Roman" panose="02020603050405020304" pitchFamily="18" charset="0"/>
                <a:ea typeface="Times New Roman" panose="02020603050405020304" pitchFamily="18" charset="0"/>
              </a:rPr>
              <a:t>)</a:t>
            </a:r>
            <a:endParaRPr lang="en-TW" sz="2800" dirty="0"/>
          </a:p>
          <a:p>
            <a:pPr marL="285750" indent="-285750">
              <a:buFont typeface="Arial" panose="020B0604020202020204" pitchFamily="34" charset="0"/>
              <a:buChar char="•"/>
            </a:pPr>
            <a:r>
              <a:rPr lang="vi-VN" sz="2800" dirty="0">
                <a:effectLst/>
                <a:latin typeface="Times New Roman" panose="02020603050405020304" pitchFamily="18" charset="0"/>
                <a:ea typeface="Times New Roman" panose="02020603050405020304" pitchFamily="18" charset="0"/>
              </a:rPr>
              <a:t>This topic’s keywords are 'vietnamese', 'student', 'without', 'proficiency', 'chinese', 'put', 'distinct', 'disadvantage', 'affect', 'competitive', 'dynamic', 'within', and 'classroom' which imply the challenges faced by Vietnamese students who lack proficiency in Chinese.</a:t>
            </a:r>
            <a:r>
              <a:rPr lang="en-TW" sz="2800" dirty="0">
                <a:effectLst/>
              </a:rPr>
              <a:t> </a:t>
            </a:r>
            <a:endParaRPr lang="en-TW" sz="2800" dirty="0"/>
          </a:p>
          <a:p>
            <a:pPr marL="285750" indent="-285750">
              <a:buFont typeface="Arial" panose="020B0604020202020204" pitchFamily="34" charset="0"/>
              <a:buChar char="•"/>
            </a:pPr>
            <a:endParaRPr lang="en-TW" sz="2800" dirty="0"/>
          </a:p>
        </p:txBody>
      </p:sp>
    </p:spTree>
    <p:extLst>
      <p:ext uri="{BB962C8B-B14F-4D97-AF65-F5344CB8AC3E}">
        <p14:creationId xmlns:p14="http://schemas.microsoft.com/office/powerpoint/2010/main" val="66261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2133107" y="-200356"/>
            <a:ext cx="1365505" cy="2025666"/>
          </a:xfrm>
          <a:custGeom>
            <a:avLst/>
            <a:gdLst/>
            <a:ahLst/>
            <a:cxnLst/>
            <a:rect l="l" t="t" r="r" b="b"/>
            <a:pathLst>
              <a:path w="1365505" h="2025666">
                <a:moveTo>
                  <a:pt x="0" y="2025666"/>
                </a:moveTo>
                <a:lnTo>
                  <a:pt x="1365505" y="2025666"/>
                </a:lnTo>
                <a:lnTo>
                  <a:pt x="1365505" y="0"/>
                </a:lnTo>
                <a:lnTo>
                  <a:pt x="0" y="0"/>
                </a:lnTo>
                <a:lnTo>
                  <a:pt x="0" y="202566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0"/>
            <a:ext cx="1624954" cy="162495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5" name="TextBox 5"/>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6" name="Freeform 6"/>
          <p:cNvSpPr/>
          <p:nvPr/>
        </p:nvSpPr>
        <p:spPr>
          <a:xfrm rot="5400000">
            <a:off x="125980" y="129725"/>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0" y="1628775"/>
            <a:ext cx="3828693" cy="4329112"/>
            <a:chOff x="0" y="0"/>
            <a:chExt cx="659072" cy="745214"/>
          </a:xfrm>
        </p:grpSpPr>
        <p:sp>
          <p:nvSpPr>
            <p:cNvPr id="8" name="Freeform 8"/>
            <p:cNvSpPr/>
            <p:nvPr/>
          </p:nvSpPr>
          <p:spPr>
            <a:xfrm>
              <a:off x="0" y="0"/>
              <a:ext cx="659072" cy="745214"/>
            </a:xfrm>
            <a:custGeom>
              <a:avLst/>
              <a:gdLst/>
              <a:ahLst/>
              <a:cxnLst/>
              <a:rect l="l" t="t" r="r" b="b"/>
              <a:pathLst>
                <a:path w="659072" h="745214">
                  <a:moveTo>
                    <a:pt x="0" y="0"/>
                  </a:moveTo>
                  <a:lnTo>
                    <a:pt x="659072" y="0"/>
                  </a:lnTo>
                  <a:lnTo>
                    <a:pt x="659072" y="745214"/>
                  </a:lnTo>
                  <a:lnTo>
                    <a:pt x="0" y="745214"/>
                  </a:lnTo>
                  <a:close/>
                </a:path>
              </a:pathLst>
            </a:custGeom>
            <a:blipFill>
              <a:blip r:embed="rId6"/>
              <a:stretch>
                <a:fillRect t="-4613" b="-28130"/>
              </a:stretch>
            </a:blipFill>
          </p:spPr>
        </p:sp>
      </p:grpSp>
      <p:sp>
        <p:nvSpPr>
          <p:cNvPr id="16" name="TextBox 16"/>
          <p:cNvSpPr txBox="1"/>
          <p:nvPr/>
        </p:nvSpPr>
        <p:spPr>
          <a:xfrm>
            <a:off x="2203739" y="7506671"/>
            <a:ext cx="1624954" cy="1701124"/>
          </a:xfrm>
          <a:prstGeom prst="rect">
            <a:avLst/>
          </a:prstGeom>
        </p:spPr>
        <p:txBody>
          <a:bodyPr lIns="40426" tIns="40426" rIns="40426" bIns="40426" rtlCol="0" anchor="ctr"/>
          <a:lstStyle/>
          <a:p>
            <a:pPr algn="ctr">
              <a:lnSpc>
                <a:spcPts val="2660"/>
              </a:lnSpc>
              <a:spcBef>
                <a:spcPct val="0"/>
              </a:spcBef>
            </a:pPr>
            <a:endParaRPr/>
          </a:p>
        </p:txBody>
      </p:sp>
      <p:grpSp>
        <p:nvGrpSpPr>
          <p:cNvPr id="20" name="Group 20"/>
          <p:cNvGrpSpPr/>
          <p:nvPr/>
        </p:nvGrpSpPr>
        <p:grpSpPr>
          <a:xfrm>
            <a:off x="3828693" y="478247"/>
            <a:ext cx="7024887" cy="2302082"/>
            <a:chOff x="0" y="0"/>
            <a:chExt cx="3513840" cy="1151499"/>
          </a:xfrm>
        </p:grpSpPr>
        <p:sp>
          <p:nvSpPr>
            <p:cNvPr id="21" name="Freeform 21"/>
            <p:cNvSpPr/>
            <p:nvPr/>
          </p:nvSpPr>
          <p:spPr>
            <a:xfrm>
              <a:off x="0" y="0"/>
              <a:ext cx="3513840" cy="1151499"/>
            </a:xfrm>
            <a:custGeom>
              <a:avLst/>
              <a:gdLst/>
              <a:ahLst/>
              <a:cxnLst/>
              <a:rect l="l" t="t" r="r" b="b"/>
              <a:pathLst>
                <a:path w="3513840" h="1151499">
                  <a:moveTo>
                    <a:pt x="0" y="0"/>
                  </a:moveTo>
                  <a:lnTo>
                    <a:pt x="3513840" y="0"/>
                  </a:lnTo>
                  <a:lnTo>
                    <a:pt x="3513840" y="1151499"/>
                  </a:lnTo>
                  <a:lnTo>
                    <a:pt x="0" y="1151499"/>
                  </a:lnTo>
                  <a:close/>
                </a:path>
              </a:pathLst>
            </a:custGeom>
            <a:solidFill>
              <a:srgbClr val="FBFBF3"/>
            </a:solidFill>
          </p:spPr>
        </p:sp>
        <p:sp>
          <p:nvSpPr>
            <p:cNvPr id="22" name="TextBox 22"/>
            <p:cNvSpPr txBox="1"/>
            <p:nvPr/>
          </p:nvSpPr>
          <p:spPr>
            <a:xfrm>
              <a:off x="0" y="-38100"/>
              <a:ext cx="3513840" cy="1189599"/>
            </a:xfrm>
            <a:prstGeom prst="rect">
              <a:avLst/>
            </a:prstGeom>
          </p:spPr>
          <p:txBody>
            <a:bodyPr lIns="40426" tIns="40426" rIns="40426" bIns="40426" rtlCol="0" anchor="ctr"/>
            <a:lstStyle/>
            <a:p>
              <a:pPr algn="ctr">
                <a:lnSpc>
                  <a:spcPts val="2660"/>
                </a:lnSpc>
                <a:spcBef>
                  <a:spcPct val="0"/>
                </a:spcBef>
              </a:pPr>
              <a:endParaRPr/>
            </a:p>
          </p:txBody>
        </p:sp>
      </p:grpSp>
      <p:sp>
        <p:nvSpPr>
          <p:cNvPr id="26" name="TextBox 26"/>
          <p:cNvSpPr txBox="1"/>
          <p:nvPr/>
        </p:nvSpPr>
        <p:spPr>
          <a:xfrm>
            <a:off x="4278479" y="1537103"/>
            <a:ext cx="6464895" cy="1821011"/>
          </a:xfrm>
          <a:prstGeom prst="rect">
            <a:avLst/>
          </a:prstGeom>
        </p:spPr>
        <p:txBody>
          <a:bodyPr lIns="0" tIns="0" rIns="0" bIns="0" rtlCol="0" anchor="t">
            <a:spAutoFit/>
          </a:bodyPr>
          <a:lstStyle/>
          <a:p>
            <a:pPr algn="l">
              <a:lnSpc>
                <a:spcPts val="7139"/>
              </a:lnSpc>
            </a:pPr>
            <a:r>
              <a:rPr lang="en-US" sz="6000" dirty="0">
                <a:solidFill>
                  <a:srgbClr val="3082DB"/>
                </a:solidFill>
                <a:latin typeface="Public Sans Heavy"/>
                <a:ea typeface="Public Sans Heavy"/>
                <a:cs typeface="Public Sans Heavy"/>
                <a:sym typeface="Public Sans Heavy"/>
              </a:rPr>
              <a:t>EMI Program </a:t>
            </a:r>
          </a:p>
          <a:p>
            <a:pPr algn="l">
              <a:lnSpc>
                <a:spcPts val="7139"/>
              </a:lnSpc>
            </a:pPr>
            <a:r>
              <a:rPr lang="en-US" sz="6000" dirty="0">
                <a:solidFill>
                  <a:srgbClr val="3082DB"/>
                </a:solidFill>
                <a:latin typeface="Public Sans Heavy"/>
                <a:ea typeface="Public Sans Heavy"/>
                <a:cs typeface="Public Sans Heavy"/>
                <a:sym typeface="Public Sans Heavy"/>
              </a:rPr>
              <a:t>X Challenges</a:t>
            </a:r>
          </a:p>
        </p:txBody>
      </p:sp>
      <p:sp>
        <p:nvSpPr>
          <p:cNvPr id="27" name="TextBox 27"/>
          <p:cNvSpPr txBox="1"/>
          <p:nvPr/>
        </p:nvSpPr>
        <p:spPr>
          <a:xfrm>
            <a:off x="4278479" y="853543"/>
            <a:ext cx="6464895" cy="579518"/>
          </a:xfrm>
          <a:prstGeom prst="rect">
            <a:avLst/>
          </a:prstGeom>
        </p:spPr>
        <p:txBody>
          <a:bodyPr lIns="0" tIns="0" rIns="0" bIns="0" rtlCol="0" anchor="t">
            <a:spAutoFit/>
          </a:bodyPr>
          <a:lstStyle/>
          <a:p>
            <a:pPr algn="l">
              <a:lnSpc>
                <a:spcPts val="4799"/>
              </a:lnSpc>
            </a:pPr>
            <a:r>
              <a:rPr lang="en-US" sz="3999" dirty="0">
                <a:solidFill>
                  <a:srgbClr val="7D953E"/>
                </a:solidFill>
                <a:latin typeface="Public Sans Heavy"/>
                <a:ea typeface="Public Sans Heavy"/>
                <a:cs typeface="Public Sans Heavy"/>
                <a:sym typeface="Public Sans Heavy"/>
              </a:rPr>
              <a:t>Discussion</a:t>
            </a:r>
          </a:p>
        </p:txBody>
      </p:sp>
      <p:graphicFrame>
        <p:nvGraphicFramePr>
          <p:cNvPr id="50" name="Table 49">
            <a:extLst>
              <a:ext uri="{FF2B5EF4-FFF2-40B4-BE49-F238E27FC236}">
                <a16:creationId xmlns:a16="http://schemas.microsoft.com/office/drawing/2014/main" id="{A12101F6-7B16-3F4C-A98E-F33115697D76}"/>
              </a:ext>
            </a:extLst>
          </p:cNvPr>
          <p:cNvGraphicFramePr>
            <a:graphicFrameLocks noGrp="1"/>
          </p:cNvGraphicFramePr>
          <p:nvPr>
            <p:extLst>
              <p:ext uri="{D42A27DB-BD31-4B8C-83A1-F6EECF244321}">
                <p14:modId xmlns:p14="http://schemas.microsoft.com/office/powerpoint/2010/main" val="1095640328"/>
              </p:ext>
            </p:extLst>
          </p:nvPr>
        </p:nvGraphicFramePr>
        <p:xfrm>
          <a:off x="4349461" y="3503113"/>
          <a:ext cx="13100339" cy="5704682"/>
        </p:xfrm>
        <a:graphic>
          <a:graphicData uri="http://schemas.openxmlformats.org/drawingml/2006/table">
            <a:tbl>
              <a:tblPr>
                <a:tableStyleId>{5C22544A-7EE6-4342-B048-85BDC9FD1C3A}</a:tableStyleId>
              </a:tblPr>
              <a:tblGrid>
                <a:gridCol w="4257898">
                  <a:extLst>
                    <a:ext uri="{9D8B030D-6E8A-4147-A177-3AD203B41FA5}">
                      <a16:colId xmlns:a16="http://schemas.microsoft.com/office/drawing/2014/main" val="588804522"/>
                    </a:ext>
                  </a:extLst>
                </a:gridCol>
                <a:gridCol w="5337241">
                  <a:extLst>
                    <a:ext uri="{9D8B030D-6E8A-4147-A177-3AD203B41FA5}">
                      <a16:colId xmlns:a16="http://schemas.microsoft.com/office/drawing/2014/main" val="4134383342"/>
                    </a:ext>
                  </a:extLst>
                </a:gridCol>
                <a:gridCol w="3505200">
                  <a:extLst>
                    <a:ext uri="{9D8B030D-6E8A-4147-A177-3AD203B41FA5}">
                      <a16:colId xmlns:a16="http://schemas.microsoft.com/office/drawing/2014/main" val="3982233741"/>
                    </a:ext>
                  </a:extLst>
                </a:gridCol>
              </a:tblGrid>
              <a:tr h="1200919">
                <a:tc>
                  <a:txBody>
                    <a:bodyPr/>
                    <a:lstStyle/>
                    <a:p>
                      <a:pPr algn="ctr" fontAlgn="b">
                        <a:lnSpc>
                          <a:spcPct val="100000"/>
                        </a:lnSpc>
                      </a:pPr>
                      <a:r>
                        <a:rPr lang="en-GB" sz="2400" b="1" u="none" strike="noStrike" dirty="0">
                          <a:effectLst/>
                        </a:rPr>
                        <a:t>Challenges Faced by Students in Taiwan</a:t>
                      </a:r>
                      <a:endParaRPr lang="en-GB" sz="2400" b="1" i="0" u="none" strike="noStrike" dirty="0">
                        <a:solidFill>
                          <a:srgbClr val="000000"/>
                        </a:solidFill>
                        <a:effectLst/>
                        <a:latin typeface="Calibri" panose="020F0502020204030204" pitchFamily="34" charset="0"/>
                      </a:endParaRPr>
                    </a:p>
                  </a:txBody>
                  <a:tcPr marL="7244" marR="7244" marT="7244" marB="0"/>
                </a:tc>
                <a:tc>
                  <a:txBody>
                    <a:bodyPr/>
                    <a:lstStyle/>
                    <a:p>
                      <a:pPr algn="ctr" fontAlgn="b">
                        <a:lnSpc>
                          <a:spcPct val="100000"/>
                        </a:lnSpc>
                      </a:pPr>
                      <a:r>
                        <a:rPr lang="en-GB" sz="2400" b="1" u="none" strike="noStrike" dirty="0">
                          <a:effectLst/>
                        </a:rPr>
                        <a:t>Details</a:t>
                      </a:r>
                      <a:endParaRPr lang="en-GB" sz="2400" b="1" i="0" u="none" strike="noStrike" dirty="0">
                        <a:solidFill>
                          <a:srgbClr val="000000"/>
                        </a:solidFill>
                        <a:effectLst/>
                        <a:latin typeface="Calibri" panose="020F0502020204030204" pitchFamily="34" charset="0"/>
                      </a:endParaRPr>
                    </a:p>
                  </a:txBody>
                  <a:tcPr marL="7244" marR="7244" marT="7244" marB="0"/>
                </a:tc>
                <a:tc>
                  <a:txBody>
                    <a:bodyPr/>
                    <a:lstStyle/>
                    <a:p>
                      <a:pPr algn="ctr" fontAlgn="b">
                        <a:lnSpc>
                          <a:spcPct val="100000"/>
                        </a:lnSpc>
                      </a:pPr>
                      <a:r>
                        <a:rPr lang="en-GB" sz="2400" b="1" u="none" strike="noStrike" dirty="0">
                          <a:effectLst/>
                        </a:rPr>
                        <a:t>Supporting Research</a:t>
                      </a:r>
                      <a:endParaRPr lang="en-GB" sz="2400" b="1" i="0" u="none" strike="noStrike" dirty="0">
                        <a:solidFill>
                          <a:srgbClr val="000000"/>
                        </a:solidFill>
                        <a:effectLst/>
                        <a:latin typeface="Calibri" panose="020F0502020204030204" pitchFamily="34" charset="0"/>
                      </a:endParaRPr>
                    </a:p>
                  </a:txBody>
                  <a:tcPr marL="7244" marR="7244" marT="7244" marB="0"/>
                </a:tc>
                <a:extLst>
                  <a:ext uri="{0D108BD9-81ED-4DB2-BD59-A6C34878D82A}">
                    <a16:rowId xmlns:a16="http://schemas.microsoft.com/office/drawing/2014/main" val="931624365"/>
                  </a:ext>
                </a:extLst>
              </a:tr>
              <a:tr h="803237">
                <a:tc>
                  <a:txBody>
                    <a:bodyPr/>
                    <a:lstStyle/>
                    <a:p>
                      <a:pPr algn="l" fontAlgn="b"/>
                      <a:r>
                        <a:rPr lang="en-GB" sz="2400" u="none" strike="noStrike">
                          <a:solidFill>
                            <a:schemeClr val="accent2"/>
                          </a:solidFill>
                          <a:effectLst/>
                        </a:rPr>
                        <a:t>Socio-Cultural Adjustment</a:t>
                      </a:r>
                      <a:endParaRPr lang="en-GB" sz="2400" b="1" i="0" u="none" strike="noStrike">
                        <a:solidFill>
                          <a:schemeClr val="accent2"/>
                        </a:solidFill>
                        <a:effectLst/>
                        <a:latin typeface="Calibri" panose="020F0502020204030204" pitchFamily="34" charset="0"/>
                      </a:endParaRPr>
                    </a:p>
                  </a:txBody>
                  <a:tcPr marL="7244" marR="7244" marT="7244" marB="0"/>
                </a:tc>
                <a:tc>
                  <a:txBody>
                    <a:bodyPr/>
                    <a:lstStyle/>
                    <a:p>
                      <a:pPr algn="l" fontAlgn="b"/>
                      <a:r>
                        <a:rPr lang="en-GB" sz="2400" u="none" strike="noStrike" dirty="0">
                          <a:effectLst/>
                        </a:rPr>
                        <a:t>Struggles with adapting to Taiwanese culture and social norms</a:t>
                      </a:r>
                      <a:endParaRPr lang="en-GB" sz="2400" b="0" i="0" u="none" strike="noStrike" dirty="0">
                        <a:solidFill>
                          <a:srgbClr val="000000"/>
                        </a:solidFill>
                        <a:effectLst/>
                        <a:latin typeface="Calibri" panose="020F0502020204030204" pitchFamily="34" charset="0"/>
                      </a:endParaRPr>
                    </a:p>
                  </a:txBody>
                  <a:tcPr marL="7244" marR="7244" marT="7244" marB="0" anchor="b"/>
                </a:tc>
                <a:tc>
                  <a:txBody>
                    <a:bodyPr/>
                    <a:lstStyle/>
                    <a:p>
                      <a:pPr algn="l" fontAlgn="b"/>
                      <a:r>
                        <a:rPr lang="en-GB" sz="2400" u="none" strike="noStrike" dirty="0" err="1">
                          <a:effectLst/>
                        </a:rPr>
                        <a:t>Schweisfurth</a:t>
                      </a:r>
                      <a:r>
                        <a:rPr lang="en-GB" sz="2400" u="none" strike="noStrike" dirty="0">
                          <a:effectLst/>
                        </a:rPr>
                        <a:t> &amp; Gu, 2009; Ward &amp; Low, 2004</a:t>
                      </a:r>
                      <a:endParaRPr lang="en-GB" sz="2400" b="0" i="0" u="none" strike="noStrike" dirty="0">
                        <a:solidFill>
                          <a:srgbClr val="000000"/>
                        </a:solidFill>
                        <a:effectLst/>
                        <a:latin typeface="Calibri" panose="020F0502020204030204" pitchFamily="34" charset="0"/>
                      </a:endParaRPr>
                    </a:p>
                  </a:txBody>
                  <a:tcPr marL="7244" marR="7244" marT="7244" marB="0" anchor="b"/>
                </a:tc>
                <a:extLst>
                  <a:ext uri="{0D108BD9-81ED-4DB2-BD59-A6C34878D82A}">
                    <a16:rowId xmlns:a16="http://schemas.microsoft.com/office/drawing/2014/main" val="3005852469"/>
                  </a:ext>
                </a:extLst>
              </a:tr>
              <a:tr h="1298690">
                <a:tc>
                  <a:txBody>
                    <a:bodyPr/>
                    <a:lstStyle/>
                    <a:p>
                      <a:pPr algn="l" fontAlgn="b"/>
                      <a:r>
                        <a:rPr lang="en-GB" sz="2400" u="none" strike="noStrike" dirty="0">
                          <a:solidFill>
                            <a:schemeClr val="accent2"/>
                          </a:solidFill>
                          <a:effectLst/>
                        </a:rPr>
                        <a:t>Language Barriers</a:t>
                      </a:r>
                      <a:endParaRPr lang="en-GB" sz="2400" b="1" i="0" u="none" strike="noStrike" dirty="0">
                        <a:solidFill>
                          <a:schemeClr val="accent2"/>
                        </a:solidFill>
                        <a:effectLst/>
                        <a:latin typeface="Calibri" panose="020F0502020204030204" pitchFamily="34" charset="0"/>
                      </a:endParaRPr>
                    </a:p>
                  </a:txBody>
                  <a:tcPr marL="7244" marR="7244" marT="7244" marB="0"/>
                </a:tc>
                <a:tc>
                  <a:txBody>
                    <a:bodyPr/>
                    <a:lstStyle/>
                    <a:p>
                      <a:pPr algn="l" fontAlgn="b"/>
                      <a:r>
                        <a:rPr lang="en-GB" sz="2400" u="none" strike="noStrike" dirty="0">
                          <a:effectLst/>
                        </a:rPr>
                        <a:t>Significant impact on academic performance and social interactions</a:t>
                      </a:r>
                      <a:endParaRPr lang="en-GB" sz="2400" b="0" i="0" u="none" strike="noStrike" dirty="0">
                        <a:solidFill>
                          <a:srgbClr val="000000"/>
                        </a:solidFill>
                        <a:effectLst/>
                        <a:latin typeface="Calibri" panose="020F0502020204030204" pitchFamily="34" charset="0"/>
                      </a:endParaRPr>
                    </a:p>
                  </a:txBody>
                  <a:tcPr marL="7244" marR="7244" marT="7244" marB="0" anchor="b"/>
                </a:tc>
                <a:tc>
                  <a:txBody>
                    <a:bodyPr/>
                    <a:lstStyle/>
                    <a:p>
                      <a:pPr algn="l" fontAlgn="b"/>
                      <a:r>
                        <a:rPr lang="en-GB" sz="2400" u="none" strike="noStrike" dirty="0">
                          <a:effectLst/>
                        </a:rPr>
                        <a:t>Andrade, 2006</a:t>
                      </a:r>
                      <a:endParaRPr lang="en-GB" sz="2400" b="0" i="0" u="none" strike="noStrike" dirty="0">
                        <a:solidFill>
                          <a:srgbClr val="000000"/>
                        </a:solidFill>
                        <a:effectLst/>
                        <a:latin typeface="Calibri" panose="020F0502020204030204" pitchFamily="34" charset="0"/>
                      </a:endParaRPr>
                    </a:p>
                  </a:txBody>
                  <a:tcPr marL="7244" marR="7244" marT="7244" marB="0" anchor="b"/>
                </a:tc>
                <a:extLst>
                  <a:ext uri="{0D108BD9-81ED-4DB2-BD59-A6C34878D82A}">
                    <a16:rowId xmlns:a16="http://schemas.microsoft.com/office/drawing/2014/main" val="4026228653"/>
                  </a:ext>
                </a:extLst>
              </a:tr>
              <a:tr h="1598599">
                <a:tc>
                  <a:txBody>
                    <a:bodyPr/>
                    <a:lstStyle/>
                    <a:p>
                      <a:pPr algn="l" fontAlgn="b"/>
                      <a:r>
                        <a:rPr lang="en-GB" sz="2400" u="none" strike="noStrike">
                          <a:solidFill>
                            <a:schemeClr val="accent2"/>
                          </a:solidFill>
                          <a:effectLst/>
                        </a:rPr>
                        <a:t>Financial Pressures</a:t>
                      </a:r>
                      <a:endParaRPr lang="en-GB" sz="2400" b="1" i="0" u="none" strike="noStrike">
                        <a:solidFill>
                          <a:schemeClr val="accent2"/>
                        </a:solidFill>
                        <a:effectLst/>
                        <a:latin typeface="Calibri" panose="020F0502020204030204" pitchFamily="34" charset="0"/>
                      </a:endParaRPr>
                    </a:p>
                  </a:txBody>
                  <a:tcPr marL="7244" marR="7244" marT="7244" marB="0"/>
                </a:tc>
                <a:tc>
                  <a:txBody>
                    <a:bodyPr/>
                    <a:lstStyle/>
                    <a:p>
                      <a:pPr algn="l" fontAlgn="b"/>
                      <a:r>
                        <a:rPr lang="en-GB" sz="2400" u="none" strike="noStrike" dirty="0">
                          <a:effectLst/>
                        </a:rPr>
                        <a:t>Difficulty managing living expenses alongside tuition fees, economic impact of studying abroad</a:t>
                      </a:r>
                      <a:endParaRPr lang="en-GB" sz="2400" b="0" i="0" u="none" strike="noStrike" dirty="0">
                        <a:solidFill>
                          <a:srgbClr val="000000"/>
                        </a:solidFill>
                        <a:effectLst/>
                        <a:latin typeface="Calibri" panose="020F0502020204030204" pitchFamily="34" charset="0"/>
                      </a:endParaRPr>
                    </a:p>
                  </a:txBody>
                  <a:tcPr marL="7244" marR="7244" marT="7244" marB="0" anchor="b"/>
                </a:tc>
                <a:tc>
                  <a:txBody>
                    <a:bodyPr/>
                    <a:lstStyle/>
                    <a:p>
                      <a:pPr algn="l" fontAlgn="b"/>
                      <a:r>
                        <a:rPr lang="en-GB" sz="2400" u="none" strike="noStrike">
                          <a:effectLst/>
                        </a:rPr>
                        <a:t>Li et al., 2021; Zhang &amp; Goodson, 2011</a:t>
                      </a:r>
                      <a:endParaRPr lang="en-GB" sz="2400" b="0" i="0" u="none" strike="noStrike">
                        <a:solidFill>
                          <a:srgbClr val="000000"/>
                        </a:solidFill>
                        <a:effectLst/>
                        <a:latin typeface="Calibri" panose="020F0502020204030204" pitchFamily="34" charset="0"/>
                      </a:endParaRPr>
                    </a:p>
                  </a:txBody>
                  <a:tcPr marL="7244" marR="7244" marT="7244" marB="0" anchor="b"/>
                </a:tc>
                <a:extLst>
                  <a:ext uri="{0D108BD9-81ED-4DB2-BD59-A6C34878D82A}">
                    <a16:rowId xmlns:a16="http://schemas.microsoft.com/office/drawing/2014/main" val="1476076027"/>
                  </a:ext>
                </a:extLst>
              </a:tr>
              <a:tr h="803237">
                <a:tc>
                  <a:txBody>
                    <a:bodyPr/>
                    <a:lstStyle/>
                    <a:p>
                      <a:pPr algn="l" fontAlgn="b"/>
                      <a:r>
                        <a:rPr lang="en-GB" sz="2400" u="none" strike="noStrike" dirty="0">
                          <a:solidFill>
                            <a:schemeClr val="accent2"/>
                          </a:solidFill>
                          <a:effectLst/>
                        </a:rPr>
                        <a:t>Health and Well-Being</a:t>
                      </a:r>
                      <a:endParaRPr lang="en-GB" sz="2400" b="1" i="0" u="none" strike="noStrike" dirty="0">
                        <a:solidFill>
                          <a:schemeClr val="accent2"/>
                        </a:solidFill>
                        <a:effectLst/>
                        <a:latin typeface="Calibri" panose="020F0502020204030204" pitchFamily="34" charset="0"/>
                      </a:endParaRPr>
                    </a:p>
                  </a:txBody>
                  <a:tcPr marL="7244" marR="7244" marT="7244" marB="0"/>
                </a:tc>
                <a:tc>
                  <a:txBody>
                    <a:bodyPr/>
                    <a:lstStyle/>
                    <a:p>
                      <a:pPr algn="l" fontAlgn="b"/>
                      <a:r>
                        <a:rPr lang="en-GB" sz="2400" u="none" strike="noStrike" dirty="0">
                          <a:effectLst/>
                        </a:rPr>
                        <a:t>Less mentioned but remains an important aspect of the study</a:t>
                      </a:r>
                      <a:endParaRPr lang="en-GB" sz="2400" b="0" i="0" u="none" strike="noStrike" dirty="0">
                        <a:solidFill>
                          <a:srgbClr val="000000"/>
                        </a:solidFill>
                        <a:effectLst/>
                        <a:latin typeface="Calibri" panose="020F0502020204030204" pitchFamily="34" charset="0"/>
                      </a:endParaRPr>
                    </a:p>
                  </a:txBody>
                  <a:tcPr marL="7244" marR="7244" marT="7244" marB="0" anchor="b"/>
                </a:tc>
                <a:tc>
                  <a:txBody>
                    <a:bodyPr/>
                    <a:lstStyle/>
                    <a:p>
                      <a:pPr algn="l" fontAlgn="b"/>
                      <a:endParaRPr lang="en-TW" sz="2400" b="0" i="0" u="none" strike="noStrike" dirty="0">
                        <a:solidFill>
                          <a:srgbClr val="000000"/>
                        </a:solidFill>
                        <a:effectLst/>
                        <a:latin typeface="Calibri" panose="020F0502020204030204" pitchFamily="34" charset="0"/>
                      </a:endParaRPr>
                    </a:p>
                  </a:txBody>
                  <a:tcPr marL="7244" marR="7244" marT="7244" marB="0" anchor="b"/>
                </a:tc>
                <a:extLst>
                  <a:ext uri="{0D108BD9-81ED-4DB2-BD59-A6C34878D82A}">
                    <a16:rowId xmlns:a16="http://schemas.microsoft.com/office/drawing/2014/main" val="63840900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803FE-E5F8-444C-8357-AE3C07B73F48}"/>
              </a:ext>
            </a:extLst>
          </p:cNvPr>
          <p:cNvPicPr>
            <a:picLocks noChangeAspect="1"/>
          </p:cNvPicPr>
          <p:nvPr/>
        </p:nvPicPr>
        <p:blipFill>
          <a:blip r:embed="rId3"/>
          <a:stretch>
            <a:fillRect/>
          </a:stretch>
        </p:blipFill>
        <p:spPr>
          <a:xfrm>
            <a:off x="3581400" y="803691"/>
            <a:ext cx="12531519" cy="8679617"/>
          </a:xfrm>
          <a:prstGeom prst="rect">
            <a:avLst/>
          </a:prstGeom>
        </p:spPr>
      </p:pic>
      <p:sp>
        <p:nvSpPr>
          <p:cNvPr id="23" name="Freeform 5">
            <a:extLst>
              <a:ext uri="{FF2B5EF4-FFF2-40B4-BE49-F238E27FC236}">
                <a16:creationId xmlns:a16="http://schemas.microsoft.com/office/drawing/2014/main" id="{E9DA9803-D754-5D4F-B671-3D239AEFFE71}"/>
              </a:ext>
            </a:extLst>
          </p:cNvPr>
          <p:cNvSpPr/>
          <p:nvPr/>
        </p:nvSpPr>
        <p:spPr>
          <a:xfrm>
            <a:off x="125980" y="7162996"/>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9">
            <a:extLst>
              <a:ext uri="{FF2B5EF4-FFF2-40B4-BE49-F238E27FC236}">
                <a16:creationId xmlns:a16="http://schemas.microsoft.com/office/drawing/2014/main" id="{54E3DBEE-3F48-B04F-97A4-D4B358EF38F5}"/>
              </a:ext>
            </a:extLst>
          </p:cNvPr>
          <p:cNvSpPr/>
          <p:nvPr/>
        </p:nvSpPr>
        <p:spPr>
          <a:xfrm>
            <a:off x="157503"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5" name="Group 10">
            <a:extLst>
              <a:ext uri="{FF2B5EF4-FFF2-40B4-BE49-F238E27FC236}">
                <a16:creationId xmlns:a16="http://schemas.microsoft.com/office/drawing/2014/main" id="{C0CA8134-1C8A-E541-A75B-5F3B88CFA72B}"/>
              </a:ext>
            </a:extLst>
          </p:cNvPr>
          <p:cNvGrpSpPr/>
          <p:nvPr/>
        </p:nvGrpSpPr>
        <p:grpSpPr>
          <a:xfrm>
            <a:off x="0" y="0"/>
            <a:ext cx="1624954" cy="7033271"/>
            <a:chOff x="0" y="0"/>
            <a:chExt cx="812800" cy="3518034"/>
          </a:xfrm>
        </p:grpSpPr>
        <p:sp>
          <p:nvSpPr>
            <p:cNvPr id="26" name="Freeform 11">
              <a:extLst>
                <a:ext uri="{FF2B5EF4-FFF2-40B4-BE49-F238E27FC236}">
                  <a16:creationId xmlns:a16="http://schemas.microsoft.com/office/drawing/2014/main" id="{6B515756-3D2E-AA47-A81F-44BD00619931}"/>
                </a:ext>
              </a:extLst>
            </p:cNvPr>
            <p:cNvSpPr/>
            <p:nvPr/>
          </p:nvSpPr>
          <p:spPr>
            <a:xfrm>
              <a:off x="0" y="0"/>
              <a:ext cx="812800" cy="3518034"/>
            </a:xfrm>
            <a:custGeom>
              <a:avLst/>
              <a:gdLst/>
              <a:ahLst/>
              <a:cxnLst/>
              <a:rect l="l" t="t" r="r" b="b"/>
              <a:pathLst>
                <a:path w="812800" h="3518034">
                  <a:moveTo>
                    <a:pt x="0" y="0"/>
                  </a:moveTo>
                  <a:lnTo>
                    <a:pt x="812800" y="0"/>
                  </a:lnTo>
                  <a:lnTo>
                    <a:pt x="812800" y="3518034"/>
                  </a:lnTo>
                  <a:lnTo>
                    <a:pt x="0" y="3518034"/>
                  </a:lnTo>
                  <a:close/>
                </a:path>
              </a:pathLst>
            </a:custGeom>
            <a:solidFill>
              <a:srgbClr val="FBFBF3"/>
            </a:solidFill>
          </p:spPr>
        </p:sp>
        <p:sp>
          <p:nvSpPr>
            <p:cNvPr id="27" name="TextBox 12">
              <a:extLst>
                <a:ext uri="{FF2B5EF4-FFF2-40B4-BE49-F238E27FC236}">
                  <a16:creationId xmlns:a16="http://schemas.microsoft.com/office/drawing/2014/main" id="{D7F9315E-8614-0F4F-BB17-1DE8290CFAA4}"/>
                </a:ext>
              </a:extLst>
            </p:cNvPr>
            <p:cNvSpPr txBox="1"/>
            <p:nvPr/>
          </p:nvSpPr>
          <p:spPr>
            <a:xfrm>
              <a:off x="0" y="-38100"/>
              <a:ext cx="812800" cy="3556134"/>
            </a:xfrm>
            <a:prstGeom prst="rect">
              <a:avLst/>
            </a:prstGeom>
          </p:spPr>
          <p:txBody>
            <a:bodyPr lIns="40426" tIns="40426" rIns="40426" bIns="40426" rtlCol="0" anchor="ctr"/>
            <a:lstStyle/>
            <a:p>
              <a:pPr algn="ctr">
                <a:lnSpc>
                  <a:spcPts val="2660"/>
                </a:lnSpc>
                <a:spcBef>
                  <a:spcPct val="0"/>
                </a:spcBef>
              </a:pPr>
              <a:endParaRPr/>
            </a:p>
          </p:txBody>
        </p:sp>
      </p:grpSp>
      <p:sp>
        <p:nvSpPr>
          <p:cNvPr id="28" name="Freeform 13">
            <a:extLst>
              <a:ext uri="{FF2B5EF4-FFF2-40B4-BE49-F238E27FC236}">
                <a16:creationId xmlns:a16="http://schemas.microsoft.com/office/drawing/2014/main" id="{89E254F2-105F-414C-8E50-88F0BC15F1F5}"/>
              </a:ext>
            </a:extLst>
          </p:cNvPr>
          <p:cNvSpPr/>
          <p:nvPr/>
        </p:nvSpPr>
        <p:spPr>
          <a:xfrm flipV="1">
            <a:off x="125980" y="201604"/>
            <a:ext cx="1365505" cy="2025666"/>
          </a:xfrm>
          <a:custGeom>
            <a:avLst/>
            <a:gdLst/>
            <a:ahLst/>
            <a:cxnLst/>
            <a:rect l="l" t="t" r="r" b="b"/>
            <a:pathLst>
              <a:path w="1365505" h="2025666">
                <a:moveTo>
                  <a:pt x="0" y="2025667"/>
                </a:moveTo>
                <a:lnTo>
                  <a:pt x="1365505" y="2025667"/>
                </a:lnTo>
                <a:lnTo>
                  <a:pt x="1365505" y="0"/>
                </a:lnTo>
                <a:lnTo>
                  <a:pt x="0" y="0"/>
                </a:lnTo>
                <a:lnTo>
                  <a:pt x="0" y="2025667"/>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AutoShape 14">
            <a:extLst>
              <a:ext uri="{FF2B5EF4-FFF2-40B4-BE49-F238E27FC236}">
                <a16:creationId xmlns:a16="http://schemas.microsoft.com/office/drawing/2014/main" id="{6CF2ED7E-CE7A-4249-865F-80F8A07CBAB3}"/>
              </a:ext>
            </a:extLst>
          </p:cNvPr>
          <p:cNvSpPr/>
          <p:nvPr/>
        </p:nvSpPr>
        <p:spPr>
          <a:xfrm flipH="1">
            <a:off x="808732" y="2709630"/>
            <a:ext cx="0" cy="3841283"/>
          </a:xfrm>
          <a:prstGeom prst="line">
            <a:avLst/>
          </a:prstGeom>
          <a:ln w="19050" cap="flat">
            <a:solidFill>
              <a:srgbClr val="3082DB"/>
            </a:solidFill>
            <a:prstDash val="solid"/>
            <a:headEnd type="none" w="sm" len="sm"/>
            <a:tailEnd type="none" w="sm" len="sm"/>
          </a:ln>
        </p:spPr>
      </p:sp>
      <p:sp>
        <p:nvSpPr>
          <p:cNvPr id="4" name="TextBox 3">
            <a:extLst>
              <a:ext uri="{FF2B5EF4-FFF2-40B4-BE49-F238E27FC236}">
                <a16:creationId xmlns:a16="http://schemas.microsoft.com/office/drawing/2014/main" id="{72CF8A6A-8F27-5949-A186-86C8B5049D4D}"/>
              </a:ext>
            </a:extLst>
          </p:cNvPr>
          <p:cNvSpPr txBox="1"/>
          <p:nvPr/>
        </p:nvSpPr>
        <p:spPr>
          <a:xfrm>
            <a:off x="12420600" y="9182100"/>
            <a:ext cx="3306931" cy="369332"/>
          </a:xfrm>
          <a:prstGeom prst="rect">
            <a:avLst/>
          </a:prstGeom>
          <a:noFill/>
        </p:spPr>
        <p:txBody>
          <a:bodyPr wrap="none" rtlCol="0">
            <a:spAutoFit/>
          </a:bodyPr>
          <a:lstStyle/>
          <a:p>
            <a:r>
              <a:rPr lang="en-TW" dirty="0"/>
              <a:t>Extra: Semantic Network Analysis</a:t>
            </a:r>
          </a:p>
        </p:txBody>
      </p:sp>
    </p:spTree>
    <p:extLst>
      <p:ext uri="{BB962C8B-B14F-4D97-AF65-F5344CB8AC3E}">
        <p14:creationId xmlns:p14="http://schemas.microsoft.com/office/powerpoint/2010/main" val="545196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663046" y="0"/>
            <a:ext cx="1624954" cy="162495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4" name="TextBox 4"/>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5" name="Freeform 5"/>
          <p:cNvSpPr/>
          <p:nvPr/>
        </p:nvSpPr>
        <p:spPr>
          <a:xfrm>
            <a:off x="16792771" y="129725"/>
            <a:ext cx="1365505" cy="1365505"/>
          </a:xfrm>
          <a:custGeom>
            <a:avLst/>
            <a:gdLst/>
            <a:ahLst/>
            <a:cxnLst/>
            <a:rect l="l" t="t" r="r" b="b"/>
            <a:pathLst>
              <a:path w="1365505" h="1365505">
                <a:moveTo>
                  <a:pt x="0" y="0"/>
                </a:moveTo>
                <a:lnTo>
                  <a:pt x="1365504" y="0"/>
                </a:lnTo>
                <a:lnTo>
                  <a:pt x="1365504" y="1365504"/>
                </a:lnTo>
                <a:lnTo>
                  <a:pt x="0" y="13655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038092" y="0"/>
            <a:ext cx="1624954" cy="1624954"/>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8" name="TextBox 8"/>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9" name="Freeform 9"/>
          <p:cNvSpPr/>
          <p:nvPr/>
        </p:nvSpPr>
        <p:spPr>
          <a:xfrm>
            <a:off x="15164072" y="129725"/>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13474448" y="0"/>
            <a:ext cx="1563644" cy="1624954"/>
            <a:chOff x="0" y="0"/>
            <a:chExt cx="782133" cy="812800"/>
          </a:xfrm>
        </p:grpSpPr>
        <p:sp>
          <p:nvSpPr>
            <p:cNvPr id="11" name="Freeform 11"/>
            <p:cNvSpPr/>
            <p:nvPr/>
          </p:nvSpPr>
          <p:spPr>
            <a:xfrm>
              <a:off x="0" y="0"/>
              <a:ext cx="782133" cy="812800"/>
            </a:xfrm>
            <a:custGeom>
              <a:avLst/>
              <a:gdLst/>
              <a:ahLst/>
              <a:cxnLst/>
              <a:rect l="l" t="t" r="r" b="b"/>
              <a:pathLst>
                <a:path w="782133" h="812800">
                  <a:moveTo>
                    <a:pt x="0" y="0"/>
                  </a:moveTo>
                  <a:lnTo>
                    <a:pt x="782133" y="0"/>
                  </a:lnTo>
                  <a:lnTo>
                    <a:pt x="782133" y="812800"/>
                  </a:lnTo>
                  <a:lnTo>
                    <a:pt x="0" y="812800"/>
                  </a:lnTo>
                  <a:close/>
                </a:path>
              </a:pathLst>
            </a:custGeom>
            <a:solidFill>
              <a:srgbClr val="FBFBF3"/>
            </a:solidFill>
          </p:spPr>
        </p:sp>
        <p:sp>
          <p:nvSpPr>
            <p:cNvPr id="12" name="TextBox 12"/>
            <p:cNvSpPr txBox="1"/>
            <p:nvPr/>
          </p:nvSpPr>
          <p:spPr>
            <a:xfrm>
              <a:off x="0" y="-38100"/>
              <a:ext cx="782133"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13" name="Group 13"/>
          <p:cNvGrpSpPr/>
          <p:nvPr/>
        </p:nvGrpSpPr>
        <p:grpSpPr>
          <a:xfrm>
            <a:off x="11468816" y="1651242"/>
            <a:ext cx="5068250" cy="3975042"/>
            <a:chOff x="0" y="0"/>
            <a:chExt cx="933501" cy="732148"/>
          </a:xfrm>
        </p:grpSpPr>
        <p:sp>
          <p:nvSpPr>
            <p:cNvPr id="14" name="Freeform 14"/>
            <p:cNvSpPr/>
            <p:nvPr/>
          </p:nvSpPr>
          <p:spPr>
            <a:xfrm>
              <a:off x="0" y="0"/>
              <a:ext cx="933501" cy="732148"/>
            </a:xfrm>
            <a:custGeom>
              <a:avLst/>
              <a:gdLst/>
              <a:ahLst/>
              <a:cxnLst/>
              <a:rect l="l" t="t" r="r" b="b"/>
              <a:pathLst>
                <a:path w="933501" h="732148">
                  <a:moveTo>
                    <a:pt x="0" y="0"/>
                  </a:moveTo>
                  <a:lnTo>
                    <a:pt x="933501" y="0"/>
                  </a:lnTo>
                  <a:lnTo>
                    <a:pt x="933501" y="732148"/>
                  </a:lnTo>
                  <a:lnTo>
                    <a:pt x="0" y="732148"/>
                  </a:lnTo>
                  <a:close/>
                </a:path>
              </a:pathLst>
            </a:custGeom>
            <a:blipFill>
              <a:blip r:embed="rId6"/>
              <a:stretch>
                <a:fillRect t="-75734" b="-15518"/>
              </a:stretch>
            </a:blipFill>
          </p:spPr>
        </p:sp>
      </p:grpSp>
      <p:grpSp>
        <p:nvGrpSpPr>
          <p:cNvPr id="15" name="Group 15"/>
          <p:cNvGrpSpPr/>
          <p:nvPr/>
        </p:nvGrpSpPr>
        <p:grpSpPr>
          <a:xfrm>
            <a:off x="16663046" y="6313919"/>
            <a:ext cx="1624954" cy="3973081"/>
            <a:chOff x="0" y="0"/>
            <a:chExt cx="812800" cy="1987330"/>
          </a:xfrm>
        </p:grpSpPr>
        <p:sp>
          <p:nvSpPr>
            <p:cNvPr id="16" name="Freeform 16"/>
            <p:cNvSpPr/>
            <p:nvPr/>
          </p:nvSpPr>
          <p:spPr>
            <a:xfrm>
              <a:off x="0" y="0"/>
              <a:ext cx="812800" cy="1987330"/>
            </a:xfrm>
            <a:custGeom>
              <a:avLst/>
              <a:gdLst/>
              <a:ahLst/>
              <a:cxnLst/>
              <a:rect l="l" t="t" r="r" b="b"/>
              <a:pathLst>
                <a:path w="812800" h="1987330">
                  <a:moveTo>
                    <a:pt x="0" y="0"/>
                  </a:moveTo>
                  <a:lnTo>
                    <a:pt x="812800" y="0"/>
                  </a:lnTo>
                  <a:lnTo>
                    <a:pt x="812800" y="1987330"/>
                  </a:lnTo>
                  <a:lnTo>
                    <a:pt x="0" y="1987330"/>
                  </a:lnTo>
                  <a:close/>
                </a:path>
              </a:pathLst>
            </a:custGeom>
            <a:solidFill>
              <a:srgbClr val="FBFBF3"/>
            </a:solidFill>
          </p:spPr>
        </p:sp>
        <p:sp>
          <p:nvSpPr>
            <p:cNvPr id="17" name="TextBox 17"/>
            <p:cNvSpPr txBox="1"/>
            <p:nvPr/>
          </p:nvSpPr>
          <p:spPr>
            <a:xfrm>
              <a:off x="0" y="-38100"/>
              <a:ext cx="812800" cy="2025430"/>
            </a:xfrm>
            <a:prstGeom prst="rect">
              <a:avLst/>
            </a:prstGeom>
          </p:spPr>
          <p:txBody>
            <a:bodyPr lIns="40426" tIns="40426" rIns="40426" bIns="40426" rtlCol="0" anchor="ctr"/>
            <a:lstStyle/>
            <a:p>
              <a:pPr algn="ctr">
                <a:lnSpc>
                  <a:spcPts val="2660"/>
                </a:lnSpc>
                <a:spcBef>
                  <a:spcPct val="0"/>
                </a:spcBef>
              </a:pPr>
              <a:endParaRPr/>
            </a:p>
          </p:txBody>
        </p:sp>
      </p:grpSp>
      <p:sp>
        <p:nvSpPr>
          <p:cNvPr id="18" name="Freeform 18"/>
          <p:cNvSpPr/>
          <p:nvPr/>
        </p:nvSpPr>
        <p:spPr>
          <a:xfrm>
            <a:off x="16792771" y="8025704"/>
            <a:ext cx="1365505" cy="2025666"/>
          </a:xfrm>
          <a:custGeom>
            <a:avLst/>
            <a:gdLst/>
            <a:ahLst/>
            <a:cxnLst/>
            <a:rect l="l" t="t" r="r" b="b"/>
            <a:pathLst>
              <a:path w="1365505" h="2025666">
                <a:moveTo>
                  <a:pt x="0" y="0"/>
                </a:moveTo>
                <a:lnTo>
                  <a:pt x="1365504" y="0"/>
                </a:lnTo>
                <a:lnTo>
                  <a:pt x="1365504" y="2025667"/>
                </a:lnTo>
                <a:lnTo>
                  <a:pt x="0" y="20256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9" name="Group 19"/>
          <p:cNvGrpSpPr/>
          <p:nvPr/>
        </p:nvGrpSpPr>
        <p:grpSpPr>
          <a:xfrm>
            <a:off x="681046" y="1555427"/>
            <a:ext cx="9878045" cy="4190020"/>
            <a:chOff x="0" y="0"/>
            <a:chExt cx="4940986" cy="2095843"/>
          </a:xfrm>
        </p:grpSpPr>
        <p:sp>
          <p:nvSpPr>
            <p:cNvPr id="20" name="Freeform 20"/>
            <p:cNvSpPr/>
            <p:nvPr/>
          </p:nvSpPr>
          <p:spPr>
            <a:xfrm>
              <a:off x="0" y="0"/>
              <a:ext cx="4940986" cy="2095843"/>
            </a:xfrm>
            <a:custGeom>
              <a:avLst/>
              <a:gdLst/>
              <a:ahLst/>
              <a:cxnLst/>
              <a:rect l="l" t="t" r="r" b="b"/>
              <a:pathLst>
                <a:path w="4940986" h="2095843">
                  <a:moveTo>
                    <a:pt x="0" y="0"/>
                  </a:moveTo>
                  <a:lnTo>
                    <a:pt x="4940986" y="0"/>
                  </a:lnTo>
                  <a:lnTo>
                    <a:pt x="4940986" y="2095843"/>
                  </a:lnTo>
                  <a:lnTo>
                    <a:pt x="0" y="2095843"/>
                  </a:lnTo>
                  <a:close/>
                </a:path>
              </a:pathLst>
            </a:custGeom>
            <a:solidFill>
              <a:srgbClr val="FBFBF3"/>
            </a:solidFill>
          </p:spPr>
        </p:sp>
        <p:sp>
          <p:nvSpPr>
            <p:cNvPr id="21" name="TextBox 21"/>
            <p:cNvSpPr txBox="1"/>
            <p:nvPr/>
          </p:nvSpPr>
          <p:spPr>
            <a:xfrm>
              <a:off x="0" y="-38100"/>
              <a:ext cx="4940986" cy="2133943"/>
            </a:xfrm>
            <a:prstGeom prst="rect">
              <a:avLst/>
            </a:prstGeom>
          </p:spPr>
          <p:txBody>
            <a:bodyPr lIns="40426" tIns="40426" rIns="40426" bIns="40426" rtlCol="0" anchor="ctr"/>
            <a:lstStyle/>
            <a:p>
              <a:pPr algn="just">
                <a:lnSpc>
                  <a:spcPts val="2940"/>
                </a:lnSpc>
              </a:pPr>
              <a:endParaRPr/>
            </a:p>
            <a:p>
              <a:pPr marL="453390" lvl="1" indent="-226695" algn="just">
                <a:lnSpc>
                  <a:spcPts val="2940"/>
                </a:lnSpc>
                <a:buFont typeface="Arial"/>
                <a:buChar char="•"/>
              </a:pPr>
              <a:r>
                <a:rPr lang="en-US" sz="2100">
                  <a:solidFill>
                    <a:srgbClr val="000000"/>
                  </a:solidFill>
                  <a:latin typeface="Canva Sans"/>
                  <a:ea typeface="Canva Sans"/>
                  <a:cs typeface="Canva Sans"/>
                  <a:sym typeface="Canva Sans"/>
                </a:rPr>
                <a:t>Affiliation: National Chengchi University NCCU, Taipei, Taiwan</a:t>
              </a:r>
            </a:p>
            <a:p>
              <a:pPr marL="453390" lvl="1" indent="-226695" algn="just">
                <a:lnSpc>
                  <a:spcPts val="2940"/>
                </a:lnSpc>
                <a:buFont typeface="Arial"/>
                <a:buChar char="•"/>
              </a:pPr>
              <a:r>
                <a:rPr lang="en-US" sz="2100">
                  <a:solidFill>
                    <a:srgbClr val="000000"/>
                  </a:solidFill>
                  <a:latin typeface="Canva Sans"/>
                  <a:ea typeface="Canva Sans"/>
                  <a:cs typeface="Canva Sans"/>
                  <a:sym typeface="Canva Sans"/>
                </a:rPr>
                <a:t>Position: PhD student of Asia Pacific Studies</a:t>
              </a:r>
            </a:p>
            <a:p>
              <a:pPr marL="453390" lvl="1" indent="-226695" algn="just">
                <a:lnSpc>
                  <a:spcPts val="2940"/>
                </a:lnSpc>
                <a:buFont typeface="Arial"/>
                <a:buChar char="•"/>
              </a:pPr>
              <a:r>
                <a:rPr lang="en-US" sz="2100">
                  <a:solidFill>
                    <a:srgbClr val="000000"/>
                  </a:solidFill>
                  <a:latin typeface="Canva Sans"/>
                  <a:ea typeface="Canva Sans"/>
                  <a:cs typeface="Canva Sans"/>
                  <a:sym typeface="Canva Sans"/>
                </a:rPr>
                <a:t>Latest Graduation: MBA from Chinese Culture University, TW; Bachelor of English Linguistics from Lac Hong University</a:t>
              </a:r>
            </a:p>
            <a:p>
              <a:pPr marL="453390" lvl="1" indent="-226695" algn="just">
                <a:lnSpc>
                  <a:spcPts val="2940"/>
                </a:lnSpc>
                <a:buFont typeface="Arial"/>
                <a:buChar char="•"/>
              </a:pPr>
              <a:r>
                <a:rPr lang="en-US" sz="2100">
                  <a:solidFill>
                    <a:srgbClr val="000000"/>
                  </a:solidFill>
                  <a:latin typeface="Canva Sans"/>
                  <a:ea typeface="Canva Sans"/>
                  <a:cs typeface="Canva Sans"/>
                  <a:sym typeface="Canva Sans"/>
                </a:rPr>
                <a:t>Experience: 5+ years working in industries with top companies in the field such as Hitachi Vietnam, ILA Vietnam, KMS Technology, &amp; Muse Communication; 4+ years working as Teaching Assistant, and now Research Assistant</a:t>
              </a:r>
            </a:p>
            <a:p>
              <a:pPr marL="453390" lvl="1" indent="-226695" algn="just">
                <a:lnSpc>
                  <a:spcPts val="2940"/>
                </a:lnSpc>
                <a:buFont typeface="Arial"/>
                <a:buChar char="•"/>
              </a:pPr>
              <a:r>
                <a:rPr lang="en-US" sz="2100">
                  <a:solidFill>
                    <a:srgbClr val="000000"/>
                  </a:solidFill>
                  <a:latin typeface="Canva Sans"/>
                  <a:ea typeface="Canva Sans"/>
                  <a:cs typeface="Canva Sans"/>
                  <a:sym typeface="Canva Sans"/>
                </a:rPr>
                <a:t>Research Interests: Higher Education Enhancement, Media &amp; Social Media</a:t>
              </a:r>
            </a:p>
          </p:txBody>
        </p:sp>
      </p:grpSp>
      <p:sp>
        <p:nvSpPr>
          <p:cNvPr id="22" name="Freeform 22"/>
          <p:cNvSpPr/>
          <p:nvPr/>
        </p:nvSpPr>
        <p:spPr>
          <a:xfrm>
            <a:off x="1141250" y="1555427"/>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3" name="Group 23"/>
          <p:cNvGrpSpPr/>
          <p:nvPr/>
        </p:nvGrpSpPr>
        <p:grpSpPr>
          <a:xfrm>
            <a:off x="920614" y="5888753"/>
            <a:ext cx="5108102" cy="4006298"/>
            <a:chOff x="0" y="0"/>
            <a:chExt cx="933501" cy="732148"/>
          </a:xfrm>
        </p:grpSpPr>
        <p:sp>
          <p:nvSpPr>
            <p:cNvPr id="24" name="Freeform 24"/>
            <p:cNvSpPr/>
            <p:nvPr/>
          </p:nvSpPr>
          <p:spPr>
            <a:xfrm>
              <a:off x="0" y="0"/>
              <a:ext cx="933501" cy="732148"/>
            </a:xfrm>
            <a:custGeom>
              <a:avLst/>
              <a:gdLst/>
              <a:ahLst/>
              <a:cxnLst/>
              <a:rect l="l" t="t" r="r" b="b"/>
              <a:pathLst>
                <a:path w="933501" h="732148">
                  <a:moveTo>
                    <a:pt x="0" y="0"/>
                  </a:moveTo>
                  <a:lnTo>
                    <a:pt x="933501" y="0"/>
                  </a:lnTo>
                  <a:lnTo>
                    <a:pt x="933501" y="732148"/>
                  </a:lnTo>
                  <a:lnTo>
                    <a:pt x="0" y="732148"/>
                  </a:lnTo>
                  <a:close/>
                </a:path>
              </a:pathLst>
            </a:custGeom>
            <a:blipFill>
              <a:blip r:embed="rId11"/>
              <a:stretch>
                <a:fillRect l="-2286" r="-2286"/>
              </a:stretch>
            </a:blipFill>
          </p:spPr>
        </p:sp>
      </p:grpSp>
      <p:grpSp>
        <p:nvGrpSpPr>
          <p:cNvPr id="25" name="Group 25"/>
          <p:cNvGrpSpPr/>
          <p:nvPr/>
        </p:nvGrpSpPr>
        <p:grpSpPr>
          <a:xfrm>
            <a:off x="6406859" y="5888753"/>
            <a:ext cx="10130207" cy="4115802"/>
            <a:chOff x="0" y="0"/>
            <a:chExt cx="5067118" cy="2058719"/>
          </a:xfrm>
        </p:grpSpPr>
        <p:sp>
          <p:nvSpPr>
            <p:cNvPr id="26" name="Freeform 26"/>
            <p:cNvSpPr/>
            <p:nvPr/>
          </p:nvSpPr>
          <p:spPr>
            <a:xfrm>
              <a:off x="0" y="0"/>
              <a:ext cx="5067117" cy="2058719"/>
            </a:xfrm>
            <a:custGeom>
              <a:avLst/>
              <a:gdLst/>
              <a:ahLst/>
              <a:cxnLst/>
              <a:rect l="l" t="t" r="r" b="b"/>
              <a:pathLst>
                <a:path w="5067117" h="2058719">
                  <a:moveTo>
                    <a:pt x="0" y="0"/>
                  </a:moveTo>
                  <a:lnTo>
                    <a:pt x="5067117" y="0"/>
                  </a:lnTo>
                  <a:lnTo>
                    <a:pt x="5067117" y="2058719"/>
                  </a:lnTo>
                  <a:lnTo>
                    <a:pt x="0" y="2058719"/>
                  </a:lnTo>
                  <a:close/>
                </a:path>
              </a:pathLst>
            </a:custGeom>
            <a:solidFill>
              <a:srgbClr val="E1CCD2"/>
            </a:solidFill>
          </p:spPr>
        </p:sp>
        <p:sp>
          <p:nvSpPr>
            <p:cNvPr id="27" name="TextBox 27"/>
            <p:cNvSpPr txBox="1"/>
            <p:nvPr/>
          </p:nvSpPr>
          <p:spPr>
            <a:xfrm>
              <a:off x="0" y="-38100"/>
              <a:ext cx="5067118" cy="2096819"/>
            </a:xfrm>
            <a:prstGeom prst="rect">
              <a:avLst/>
            </a:prstGeom>
          </p:spPr>
          <p:txBody>
            <a:bodyPr lIns="40426" tIns="40426" rIns="40426" bIns="40426" rtlCol="0" anchor="ctr"/>
            <a:lstStyle/>
            <a:p>
              <a:pPr algn="just">
                <a:lnSpc>
                  <a:spcPts val="3079"/>
                </a:lnSpc>
              </a:pPr>
              <a:endParaRPr/>
            </a:p>
            <a:p>
              <a:pPr marL="474979" lvl="1" indent="-237490" algn="just">
                <a:lnSpc>
                  <a:spcPts val="3079"/>
                </a:lnSpc>
                <a:buFont typeface="Arial"/>
                <a:buChar char="•"/>
              </a:pPr>
              <a:r>
                <a:rPr lang="en-US" sz="2199">
                  <a:solidFill>
                    <a:srgbClr val="000000"/>
                  </a:solidFill>
                  <a:latin typeface="Canva Sans"/>
                  <a:ea typeface="Canva Sans"/>
                  <a:cs typeface="Canva Sans"/>
                  <a:sym typeface="Canva Sans"/>
                </a:rPr>
                <a:t>Affiliation: National Chengchi University NCCU, Taipei, Taiwan</a:t>
              </a:r>
            </a:p>
            <a:p>
              <a:pPr marL="474979" lvl="1" indent="-237490" algn="just">
                <a:lnSpc>
                  <a:spcPts val="3079"/>
                </a:lnSpc>
                <a:buFont typeface="Arial"/>
                <a:buChar char="•"/>
              </a:pPr>
              <a:r>
                <a:rPr lang="en-US" sz="2199">
                  <a:solidFill>
                    <a:srgbClr val="000000"/>
                  </a:solidFill>
                  <a:latin typeface="Canva Sans"/>
                  <a:ea typeface="Canva Sans"/>
                  <a:cs typeface="Canva Sans"/>
                  <a:sym typeface="Canva Sans"/>
                </a:rPr>
                <a:t>Position: Assistant Professor of Social Sciences Department</a:t>
              </a:r>
            </a:p>
            <a:p>
              <a:pPr marL="474979" lvl="1" indent="-237490" algn="just">
                <a:lnSpc>
                  <a:spcPts val="3079"/>
                </a:lnSpc>
                <a:buFont typeface="Arial"/>
                <a:buChar char="•"/>
              </a:pPr>
              <a:r>
                <a:rPr lang="en-US" sz="2199">
                  <a:solidFill>
                    <a:srgbClr val="000000"/>
                  </a:solidFill>
                  <a:latin typeface="Canva Sans"/>
                  <a:ea typeface="Canva Sans"/>
                  <a:cs typeface="Canva Sans"/>
                  <a:sym typeface="Canva Sans"/>
                </a:rPr>
                <a:t>Latest Graduation: PhD Sociology of Stanford University, MA Sociology &amp; MA Statistics of University of Washington &amp; Ohio State University, and so on.</a:t>
              </a:r>
            </a:p>
            <a:p>
              <a:pPr marL="474979" lvl="1" indent="-237490" algn="just">
                <a:lnSpc>
                  <a:spcPts val="3079"/>
                </a:lnSpc>
                <a:buFont typeface="Arial"/>
                <a:buChar char="•"/>
              </a:pPr>
              <a:r>
                <a:rPr lang="en-US" sz="2199">
                  <a:solidFill>
                    <a:srgbClr val="000000"/>
                  </a:solidFill>
                  <a:latin typeface="Canva Sans"/>
                  <a:ea typeface="Canva Sans"/>
                  <a:cs typeface="Canva Sans"/>
                  <a:sym typeface="Canva Sans"/>
                </a:rPr>
                <a:t>Experience: Fellow in Stanford &amp; Taiwan Gov; Teaching &amp; Researching positions in Taiwan, Kazakhstan, and Korea</a:t>
              </a:r>
            </a:p>
          </p:txBody>
        </p:sp>
      </p:grpSp>
      <p:sp>
        <p:nvSpPr>
          <p:cNvPr id="28" name="Freeform 28"/>
          <p:cNvSpPr/>
          <p:nvPr/>
        </p:nvSpPr>
        <p:spPr>
          <a:xfrm>
            <a:off x="6608506" y="5888753"/>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TextBox 29"/>
          <p:cNvSpPr txBox="1"/>
          <p:nvPr/>
        </p:nvSpPr>
        <p:spPr>
          <a:xfrm>
            <a:off x="1028700" y="502914"/>
            <a:ext cx="10000031" cy="609600"/>
          </a:xfrm>
          <a:prstGeom prst="rect">
            <a:avLst/>
          </a:prstGeom>
        </p:spPr>
        <p:txBody>
          <a:bodyPr lIns="0" tIns="0" rIns="0" bIns="0" rtlCol="0" anchor="t">
            <a:spAutoFit/>
          </a:bodyPr>
          <a:lstStyle/>
          <a:p>
            <a:pPr algn="l">
              <a:lnSpc>
                <a:spcPts val="4799"/>
              </a:lnSpc>
            </a:pPr>
            <a:r>
              <a:rPr lang="en-US" sz="3999">
                <a:solidFill>
                  <a:srgbClr val="7D953E"/>
                </a:solidFill>
                <a:latin typeface="Public Sans Heavy"/>
                <a:ea typeface="Public Sans Heavy"/>
                <a:cs typeface="Public Sans Heavy"/>
                <a:sym typeface="Public Sans Heavy"/>
              </a:rPr>
              <a:t>AUTHORS</a:t>
            </a:r>
          </a:p>
        </p:txBody>
      </p:sp>
      <p:sp>
        <p:nvSpPr>
          <p:cNvPr id="30" name="TextBox 30"/>
          <p:cNvSpPr txBox="1"/>
          <p:nvPr/>
        </p:nvSpPr>
        <p:spPr>
          <a:xfrm>
            <a:off x="1861329" y="1605904"/>
            <a:ext cx="5962912" cy="476250"/>
          </a:xfrm>
          <a:prstGeom prst="rect">
            <a:avLst/>
          </a:prstGeom>
        </p:spPr>
        <p:txBody>
          <a:bodyPr lIns="0" tIns="0" rIns="0" bIns="0" rtlCol="0" anchor="t">
            <a:spAutoFit/>
          </a:bodyPr>
          <a:lstStyle/>
          <a:p>
            <a:pPr algn="l">
              <a:lnSpc>
                <a:spcPts val="3600"/>
              </a:lnSpc>
            </a:pPr>
            <a:r>
              <a:rPr lang="en-US" sz="3000">
                <a:solidFill>
                  <a:srgbClr val="3082DB"/>
                </a:solidFill>
                <a:latin typeface="Public Sans Bold"/>
                <a:ea typeface="Public Sans Bold"/>
                <a:cs typeface="Public Sans Bold"/>
                <a:sym typeface="Public Sans Bold"/>
              </a:rPr>
              <a:t>Frede Wu</a:t>
            </a:r>
          </a:p>
        </p:txBody>
      </p:sp>
      <p:sp>
        <p:nvSpPr>
          <p:cNvPr id="31" name="TextBox 31"/>
          <p:cNvSpPr txBox="1"/>
          <p:nvPr/>
        </p:nvSpPr>
        <p:spPr>
          <a:xfrm>
            <a:off x="7328585" y="5939230"/>
            <a:ext cx="5962912" cy="476250"/>
          </a:xfrm>
          <a:prstGeom prst="rect">
            <a:avLst/>
          </a:prstGeom>
        </p:spPr>
        <p:txBody>
          <a:bodyPr lIns="0" tIns="0" rIns="0" bIns="0" rtlCol="0" anchor="t">
            <a:spAutoFit/>
          </a:bodyPr>
          <a:lstStyle/>
          <a:p>
            <a:pPr algn="l">
              <a:lnSpc>
                <a:spcPts val="3600"/>
              </a:lnSpc>
            </a:pPr>
            <a:r>
              <a:rPr lang="en-US" sz="3000">
                <a:solidFill>
                  <a:srgbClr val="3082DB"/>
                </a:solidFill>
                <a:latin typeface="Public Sans Bold"/>
                <a:ea typeface="Public Sans Bold"/>
                <a:cs typeface="Public Sans Bold"/>
                <a:sym typeface="Public Sans Bold"/>
              </a:rPr>
              <a:t>Jacob Reidhead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2133107" y="-200356"/>
            <a:ext cx="1365505" cy="2025666"/>
          </a:xfrm>
          <a:custGeom>
            <a:avLst/>
            <a:gdLst/>
            <a:ahLst/>
            <a:cxnLst/>
            <a:rect l="l" t="t" r="r" b="b"/>
            <a:pathLst>
              <a:path w="1365505" h="2025666">
                <a:moveTo>
                  <a:pt x="0" y="2025666"/>
                </a:moveTo>
                <a:lnTo>
                  <a:pt x="1365505" y="2025666"/>
                </a:lnTo>
                <a:lnTo>
                  <a:pt x="1365505" y="0"/>
                </a:lnTo>
                <a:lnTo>
                  <a:pt x="0" y="0"/>
                </a:lnTo>
                <a:lnTo>
                  <a:pt x="0" y="2025666"/>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0" y="0"/>
            <a:ext cx="1624954" cy="162495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5" name="TextBox 5"/>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6" name="Freeform 6"/>
          <p:cNvSpPr/>
          <p:nvPr/>
        </p:nvSpPr>
        <p:spPr>
          <a:xfrm rot="5400000">
            <a:off x="125980" y="129725"/>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p:nvPr/>
        </p:nvGrpSpPr>
        <p:grpSpPr>
          <a:xfrm>
            <a:off x="0" y="1628775"/>
            <a:ext cx="3828693" cy="4329112"/>
            <a:chOff x="0" y="0"/>
            <a:chExt cx="659072" cy="745214"/>
          </a:xfrm>
        </p:grpSpPr>
        <p:sp>
          <p:nvSpPr>
            <p:cNvPr id="8" name="Freeform 8"/>
            <p:cNvSpPr/>
            <p:nvPr/>
          </p:nvSpPr>
          <p:spPr>
            <a:xfrm>
              <a:off x="0" y="0"/>
              <a:ext cx="659072" cy="745214"/>
            </a:xfrm>
            <a:custGeom>
              <a:avLst/>
              <a:gdLst/>
              <a:ahLst/>
              <a:cxnLst/>
              <a:rect l="l" t="t" r="r" b="b"/>
              <a:pathLst>
                <a:path w="659072" h="745214">
                  <a:moveTo>
                    <a:pt x="0" y="0"/>
                  </a:moveTo>
                  <a:lnTo>
                    <a:pt x="659072" y="0"/>
                  </a:lnTo>
                  <a:lnTo>
                    <a:pt x="659072" y="745214"/>
                  </a:lnTo>
                  <a:lnTo>
                    <a:pt x="0" y="745214"/>
                  </a:lnTo>
                  <a:close/>
                </a:path>
              </a:pathLst>
            </a:custGeom>
            <a:blipFill>
              <a:blip r:embed="rId7"/>
              <a:stretch>
                <a:fillRect t="-4613" b="-28130"/>
              </a:stretch>
            </a:blipFill>
          </p:spPr>
        </p:sp>
      </p:grpSp>
      <p:sp>
        <p:nvSpPr>
          <p:cNvPr id="16" name="TextBox 16"/>
          <p:cNvSpPr txBox="1"/>
          <p:nvPr/>
        </p:nvSpPr>
        <p:spPr>
          <a:xfrm>
            <a:off x="2203739" y="7506671"/>
            <a:ext cx="1624954" cy="1701124"/>
          </a:xfrm>
          <a:prstGeom prst="rect">
            <a:avLst/>
          </a:prstGeom>
        </p:spPr>
        <p:txBody>
          <a:bodyPr lIns="40426" tIns="40426" rIns="40426" bIns="40426" rtlCol="0" anchor="ctr"/>
          <a:lstStyle/>
          <a:p>
            <a:pPr algn="ctr">
              <a:lnSpc>
                <a:spcPts val="2660"/>
              </a:lnSpc>
              <a:spcBef>
                <a:spcPct val="0"/>
              </a:spcBef>
            </a:pPr>
            <a:endParaRPr/>
          </a:p>
        </p:txBody>
      </p:sp>
      <p:grpSp>
        <p:nvGrpSpPr>
          <p:cNvPr id="20" name="Group 20"/>
          <p:cNvGrpSpPr/>
          <p:nvPr/>
        </p:nvGrpSpPr>
        <p:grpSpPr>
          <a:xfrm>
            <a:off x="3828693" y="478247"/>
            <a:ext cx="7024887" cy="2302082"/>
            <a:chOff x="0" y="0"/>
            <a:chExt cx="3513840" cy="1151499"/>
          </a:xfrm>
        </p:grpSpPr>
        <p:sp>
          <p:nvSpPr>
            <p:cNvPr id="21" name="Freeform 21"/>
            <p:cNvSpPr/>
            <p:nvPr/>
          </p:nvSpPr>
          <p:spPr>
            <a:xfrm>
              <a:off x="0" y="0"/>
              <a:ext cx="3513840" cy="1151499"/>
            </a:xfrm>
            <a:custGeom>
              <a:avLst/>
              <a:gdLst/>
              <a:ahLst/>
              <a:cxnLst/>
              <a:rect l="l" t="t" r="r" b="b"/>
              <a:pathLst>
                <a:path w="3513840" h="1151499">
                  <a:moveTo>
                    <a:pt x="0" y="0"/>
                  </a:moveTo>
                  <a:lnTo>
                    <a:pt x="3513840" y="0"/>
                  </a:lnTo>
                  <a:lnTo>
                    <a:pt x="3513840" y="1151499"/>
                  </a:lnTo>
                  <a:lnTo>
                    <a:pt x="0" y="1151499"/>
                  </a:lnTo>
                  <a:close/>
                </a:path>
              </a:pathLst>
            </a:custGeom>
            <a:solidFill>
              <a:srgbClr val="FBFBF3"/>
            </a:solidFill>
          </p:spPr>
        </p:sp>
        <p:sp>
          <p:nvSpPr>
            <p:cNvPr id="22" name="TextBox 22"/>
            <p:cNvSpPr txBox="1"/>
            <p:nvPr/>
          </p:nvSpPr>
          <p:spPr>
            <a:xfrm>
              <a:off x="0" y="-38100"/>
              <a:ext cx="3513840" cy="1189599"/>
            </a:xfrm>
            <a:prstGeom prst="rect">
              <a:avLst/>
            </a:prstGeom>
          </p:spPr>
          <p:txBody>
            <a:bodyPr lIns="40426" tIns="40426" rIns="40426" bIns="40426" rtlCol="0" anchor="ctr"/>
            <a:lstStyle/>
            <a:p>
              <a:pPr algn="ctr">
                <a:lnSpc>
                  <a:spcPts val="2660"/>
                </a:lnSpc>
                <a:spcBef>
                  <a:spcPct val="0"/>
                </a:spcBef>
              </a:pPr>
              <a:endParaRPr/>
            </a:p>
          </p:txBody>
        </p:sp>
      </p:grpSp>
      <p:sp>
        <p:nvSpPr>
          <p:cNvPr id="26" name="TextBox 26"/>
          <p:cNvSpPr txBox="1"/>
          <p:nvPr/>
        </p:nvSpPr>
        <p:spPr>
          <a:xfrm>
            <a:off x="4278479" y="1537103"/>
            <a:ext cx="11875921" cy="1734834"/>
          </a:xfrm>
          <a:prstGeom prst="rect">
            <a:avLst/>
          </a:prstGeom>
        </p:spPr>
        <p:txBody>
          <a:bodyPr wrap="square" lIns="0" tIns="0" rIns="0" bIns="0" rtlCol="0" anchor="t">
            <a:spAutoFit/>
          </a:bodyPr>
          <a:lstStyle/>
          <a:p>
            <a:pPr algn="l">
              <a:lnSpc>
                <a:spcPts val="7139"/>
              </a:lnSpc>
            </a:pPr>
            <a:r>
              <a:rPr lang="en-US" sz="4400" dirty="0">
                <a:solidFill>
                  <a:schemeClr val="accent2"/>
                </a:solidFill>
                <a:latin typeface="Public Sans Heavy"/>
                <a:ea typeface="Public Sans Heavy"/>
                <a:cs typeface="Public Sans Heavy"/>
                <a:sym typeface="Public Sans Heavy"/>
              </a:rPr>
              <a:t>The role of EMI Programs &amp; Higher Education Quality</a:t>
            </a:r>
          </a:p>
        </p:txBody>
      </p:sp>
      <p:sp>
        <p:nvSpPr>
          <p:cNvPr id="27" name="TextBox 27"/>
          <p:cNvSpPr txBox="1"/>
          <p:nvPr/>
        </p:nvSpPr>
        <p:spPr>
          <a:xfrm>
            <a:off x="4278479" y="853543"/>
            <a:ext cx="6464895" cy="579518"/>
          </a:xfrm>
          <a:prstGeom prst="rect">
            <a:avLst/>
          </a:prstGeom>
        </p:spPr>
        <p:txBody>
          <a:bodyPr lIns="0" tIns="0" rIns="0" bIns="0" rtlCol="0" anchor="t">
            <a:spAutoFit/>
          </a:bodyPr>
          <a:lstStyle/>
          <a:p>
            <a:pPr algn="l">
              <a:lnSpc>
                <a:spcPts val="4799"/>
              </a:lnSpc>
            </a:pPr>
            <a:r>
              <a:rPr lang="en-US" sz="3999" dirty="0">
                <a:solidFill>
                  <a:srgbClr val="7D953E"/>
                </a:solidFill>
                <a:latin typeface="Public Sans Heavy"/>
                <a:ea typeface="Public Sans Heavy"/>
                <a:cs typeface="Public Sans Heavy"/>
                <a:sym typeface="Public Sans Heavy"/>
              </a:rPr>
              <a:t>Discussion</a:t>
            </a:r>
          </a:p>
        </p:txBody>
      </p:sp>
      <p:sp>
        <p:nvSpPr>
          <p:cNvPr id="17" name="TextBox 16">
            <a:extLst>
              <a:ext uri="{FF2B5EF4-FFF2-40B4-BE49-F238E27FC236}">
                <a16:creationId xmlns:a16="http://schemas.microsoft.com/office/drawing/2014/main" id="{A10931DC-C765-8147-BECF-1FE3075CC1B9}"/>
              </a:ext>
            </a:extLst>
          </p:cNvPr>
          <p:cNvSpPr txBox="1"/>
          <p:nvPr/>
        </p:nvSpPr>
        <p:spPr>
          <a:xfrm>
            <a:off x="3962400" y="3375979"/>
            <a:ext cx="13716000" cy="6555641"/>
          </a:xfrm>
          <a:prstGeom prst="rect">
            <a:avLst/>
          </a:prstGeom>
          <a:noFill/>
        </p:spPr>
        <p:txBody>
          <a:bodyPr wrap="square">
            <a:spAutoFit/>
          </a:bodyPr>
          <a:lstStyle/>
          <a:p>
            <a:r>
              <a:rPr lang="en-GB" sz="2800" b="1" dirty="0"/>
              <a:t>Role of EMI Programs:</a:t>
            </a:r>
            <a:endParaRPr lang="en-GB" sz="2800" dirty="0"/>
          </a:p>
          <a:p>
            <a:pPr>
              <a:buFont typeface="Arial" panose="020B0604020202020204" pitchFamily="34" charset="0"/>
              <a:buChar char="•"/>
            </a:pPr>
            <a:r>
              <a:rPr lang="en-GB" sz="2800" dirty="0"/>
              <a:t>Dual role in international student experiences</a:t>
            </a:r>
          </a:p>
          <a:p>
            <a:pPr>
              <a:buFont typeface="Arial" panose="020B0604020202020204" pitchFamily="34" charset="0"/>
              <a:buChar char="•"/>
            </a:pPr>
            <a:r>
              <a:rPr lang="en-GB" sz="2800" dirty="0"/>
              <a:t>Facilitates academic engagement by easing language barriers (Chu et al., 2018)</a:t>
            </a:r>
          </a:p>
          <a:p>
            <a:pPr>
              <a:buFont typeface="Arial" panose="020B0604020202020204" pitchFamily="34" charset="0"/>
              <a:buChar char="•"/>
            </a:pPr>
            <a:r>
              <a:rPr lang="en-GB" sz="2800" dirty="0"/>
              <a:t>Quality of EMI programs is crucial</a:t>
            </a:r>
          </a:p>
          <a:p>
            <a:pPr marL="742950" lvl="1" indent="-285750">
              <a:buFont typeface="Arial" panose="020B0604020202020204" pitchFamily="34" charset="0"/>
              <a:buChar char="•"/>
            </a:pPr>
            <a:r>
              <a:rPr lang="en-GB" sz="2800" dirty="0"/>
              <a:t>High-quality EMI: Enhances student experience with robust support and inclusive curricula (</a:t>
            </a:r>
            <a:r>
              <a:rPr lang="en-GB" sz="2800" dirty="0" err="1"/>
              <a:t>Ismailov</a:t>
            </a:r>
            <a:r>
              <a:rPr lang="en-GB" sz="2800" dirty="0"/>
              <a:t>, 2022)</a:t>
            </a:r>
          </a:p>
          <a:p>
            <a:pPr marL="742950" lvl="1" indent="-285750">
              <a:buFont typeface="Arial" panose="020B0604020202020204" pitchFamily="34" charset="0"/>
              <a:buChar char="•"/>
            </a:pPr>
            <a:r>
              <a:rPr lang="en-GB" sz="2800" dirty="0"/>
              <a:t>Poor-quality EMI: Exacerbates challenges without adequate support (</a:t>
            </a:r>
            <a:r>
              <a:rPr lang="en-GB" sz="2800" dirty="0" err="1"/>
              <a:t>Merga</a:t>
            </a:r>
            <a:r>
              <a:rPr lang="en-GB" sz="2800" dirty="0"/>
              <a:t>, 2020)</a:t>
            </a:r>
          </a:p>
          <a:p>
            <a:r>
              <a:rPr lang="en-GB" sz="2800" b="1" dirty="0"/>
              <a:t>Mediating Role of Higher Education Quality:</a:t>
            </a:r>
            <a:endParaRPr lang="en-GB" sz="2800" dirty="0"/>
          </a:p>
          <a:p>
            <a:pPr>
              <a:buFont typeface="Arial" panose="020B0604020202020204" pitchFamily="34" charset="0"/>
              <a:buChar char="•"/>
            </a:pPr>
            <a:r>
              <a:rPr lang="en-GB" sz="2800" dirty="0"/>
              <a:t>Significant impact on international student challenges</a:t>
            </a:r>
          </a:p>
          <a:p>
            <a:pPr>
              <a:buFont typeface="Arial" panose="020B0604020202020204" pitchFamily="34" charset="0"/>
              <a:buChar char="•"/>
            </a:pPr>
            <a:r>
              <a:rPr lang="en-GB" sz="2800" dirty="0"/>
              <a:t>High standards and comprehensive support services improve academic and social outcomes</a:t>
            </a:r>
          </a:p>
          <a:p>
            <a:pPr>
              <a:buFont typeface="Arial" panose="020B0604020202020204" pitchFamily="34" charset="0"/>
              <a:buChar char="•"/>
            </a:pPr>
            <a:r>
              <a:rPr lang="en-GB" sz="2800" dirty="0"/>
              <a:t>Aligns with literature on the importance of institutional quality (OECD, 2020; </a:t>
            </a:r>
            <a:r>
              <a:rPr lang="en-GB" sz="2800" dirty="0" err="1"/>
              <a:t>Marambe</a:t>
            </a:r>
            <a:r>
              <a:rPr lang="en-GB" sz="2800" dirty="0"/>
              <a:t> et al., 2012)</a:t>
            </a:r>
          </a:p>
          <a:p>
            <a:r>
              <a:rPr lang="en-GB" sz="2800" b="1" dirty="0"/>
              <a:t>Use of LDA in Study:</a:t>
            </a:r>
            <a:endParaRPr lang="en-GB" sz="2800" dirty="0"/>
          </a:p>
          <a:p>
            <a:pPr>
              <a:buFont typeface="Arial" panose="020B0604020202020204" pitchFamily="34" charset="0"/>
              <a:buChar char="•"/>
            </a:pPr>
            <a:r>
              <a:rPr lang="en-GB" sz="2800" dirty="0"/>
              <a:t>Effective in identifying key themes and issues</a:t>
            </a:r>
          </a:p>
          <a:p>
            <a:pPr>
              <a:buFont typeface="Arial" panose="020B0604020202020204" pitchFamily="34" charset="0"/>
              <a:buChar char="•"/>
            </a:pPr>
            <a:r>
              <a:rPr lang="en-GB" sz="2800" dirty="0"/>
              <a:t>Highlights the multifaceted nature of challenges and the role of institutional quality</a:t>
            </a:r>
          </a:p>
        </p:txBody>
      </p:sp>
    </p:spTree>
    <p:extLst>
      <p:ext uri="{BB962C8B-B14F-4D97-AF65-F5344CB8AC3E}">
        <p14:creationId xmlns:p14="http://schemas.microsoft.com/office/powerpoint/2010/main" val="3044727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792771" y="8791771"/>
            <a:ext cx="1365505" cy="1365505"/>
          </a:xfrm>
          <a:custGeom>
            <a:avLst/>
            <a:gdLst/>
            <a:ahLst/>
            <a:cxnLst/>
            <a:rect l="l" t="t" r="r" b="b"/>
            <a:pathLst>
              <a:path w="1365505" h="1365505">
                <a:moveTo>
                  <a:pt x="0" y="0"/>
                </a:moveTo>
                <a:lnTo>
                  <a:pt x="1365504" y="0"/>
                </a:lnTo>
                <a:lnTo>
                  <a:pt x="1365504" y="1365504"/>
                </a:lnTo>
                <a:lnTo>
                  <a:pt x="0" y="13655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9279478" y="0"/>
            <a:ext cx="9008522" cy="5575454"/>
            <a:chOff x="0" y="0"/>
            <a:chExt cx="1550729" cy="959760"/>
          </a:xfrm>
        </p:grpSpPr>
        <p:sp>
          <p:nvSpPr>
            <p:cNvPr id="7" name="Freeform 7"/>
            <p:cNvSpPr/>
            <p:nvPr/>
          </p:nvSpPr>
          <p:spPr>
            <a:xfrm>
              <a:off x="0" y="0"/>
              <a:ext cx="1550729" cy="959760"/>
            </a:xfrm>
            <a:custGeom>
              <a:avLst/>
              <a:gdLst/>
              <a:ahLst/>
              <a:cxnLst/>
              <a:rect l="l" t="t" r="r" b="b"/>
              <a:pathLst>
                <a:path w="1550729" h="959760">
                  <a:moveTo>
                    <a:pt x="0" y="0"/>
                  </a:moveTo>
                  <a:lnTo>
                    <a:pt x="1550729" y="0"/>
                  </a:lnTo>
                  <a:lnTo>
                    <a:pt x="1550729" y="959760"/>
                  </a:lnTo>
                  <a:lnTo>
                    <a:pt x="0" y="959760"/>
                  </a:lnTo>
                  <a:close/>
                </a:path>
              </a:pathLst>
            </a:custGeom>
            <a:blipFill>
              <a:blip r:embed="rId4"/>
              <a:stretch>
                <a:fillRect t="-3858" b="-3858"/>
              </a:stretch>
            </a:blipFill>
          </p:spPr>
        </p:sp>
      </p:grpSp>
      <p:sp>
        <p:nvSpPr>
          <p:cNvPr id="14" name="TextBox 14"/>
          <p:cNvSpPr txBox="1"/>
          <p:nvPr/>
        </p:nvSpPr>
        <p:spPr>
          <a:xfrm>
            <a:off x="435880" y="274845"/>
            <a:ext cx="7506392" cy="1066662"/>
          </a:xfrm>
          <a:prstGeom prst="rect">
            <a:avLst/>
          </a:prstGeom>
        </p:spPr>
        <p:txBody>
          <a:bodyPr lIns="0" tIns="0" rIns="0" bIns="0" rtlCol="0" anchor="t">
            <a:spAutoFit/>
          </a:bodyPr>
          <a:lstStyle/>
          <a:p>
            <a:pPr algn="l">
              <a:lnSpc>
                <a:spcPts val="8399"/>
              </a:lnSpc>
            </a:pPr>
            <a:r>
              <a:rPr lang="en-US" sz="6999" dirty="0">
                <a:solidFill>
                  <a:srgbClr val="3082DB"/>
                </a:solidFill>
                <a:latin typeface="Public Sans Heavy"/>
                <a:ea typeface="Public Sans Heavy"/>
                <a:cs typeface="Public Sans Heavy"/>
                <a:sym typeface="Public Sans Heavy"/>
              </a:rPr>
              <a:t>CONCLUSION</a:t>
            </a:r>
          </a:p>
        </p:txBody>
      </p:sp>
      <p:sp>
        <p:nvSpPr>
          <p:cNvPr id="15" name="TextBox 15"/>
          <p:cNvSpPr txBox="1"/>
          <p:nvPr/>
        </p:nvSpPr>
        <p:spPr>
          <a:xfrm>
            <a:off x="129724" y="1420779"/>
            <a:ext cx="9144438" cy="3323987"/>
          </a:xfrm>
          <a:prstGeom prst="rect">
            <a:avLst/>
          </a:prstGeom>
        </p:spPr>
        <p:txBody>
          <a:bodyPr wrap="square" lIns="0" tIns="0" rIns="0" bIns="0" rtlCol="0" anchor="t">
            <a:spAutoFit/>
          </a:bodyPr>
          <a:lstStyle/>
          <a:p>
            <a:r>
              <a:rPr lang="en-GB" sz="2400" dirty="0"/>
              <a:t>The study reveals that </a:t>
            </a:r>
            <a:r>
              <a:rPr lang="en-GB" sz="2400" b="1" dirty="0">
                <a:solidFill>
                  <a:schemeClr val="accent2"/>
                </a:solidFill>
              </a:rPr>
              <a:t>socio-cultural and academic challenges are most significant for international students</a:t>
            </a:r>
            <a:r>
              <a:rPr lang="en-GB" sz="2400" dirty="0"/>
              <a:t>, with financial and health issues less prominent. Language barriers in EMI classrooms, particularly between Chinese and English, impact connections, especially for Vietnamese students. </a:t>
            </a:r>
            <a:r>
              <a:rPr lang="en-GB" sz="2400" b="1" dirty="0">
                <a:solidFill>
                  <a:schemeClr val="accent2"/>
                </a:solidFill>
              </a:rPr>
              <a:t>Academic difficulties stem from insufficient English communication standards, while financial struggles are linked to limited job opportunities. </a:t>
            </a:r>
            <a:r>
              <a:rPr lang="en-GB" sz="2400" dirty="0"/>
              <a:t>Most students are optimistic about their health. The LDA results support these findings, showing socio-cultural and academic challenges as dominant.</a:t>
            </a:r>
          </a:p>
        </p:txBody>
      </p:sp>
      <p:grpSp>
        <p:nvGrpSpPr>
          <p:cNvPr id="16" name="Group 16"/>
          <p:cNvGrpSpPr/>
          <p:nvPr/>
        </p:nvGrpSpPr>
        <p:grpSpPr>
          <a:xfrm>
            <a:off x="0" y="8662046"/>
            <a:ext cx="1624954" cy="1624954"/>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18" name="TextBox 18"/>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9" name="Freeform 19"/>
          <p:cNvSpPr/>
          <p:nvPr/>
        </p:nvSpPr>
        <p:spPr>
          <a:xfrm rot="5400000">
            <a:off x="125980" y="8791771"/>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flipV="1">
            <a:off x="129725" y="5575454"/>
            <a:ext cx="1365505" cy="2025666"/>
          </a:xfrm>
          <a:custGeom>
            <a:avLst/>
            <a:gdLst/>
            <a:ahLst/>
            <a:cxnLst/>
            <a:rect l="l" t="t" r="r" b="b"/>
            <a:pathLst>
              <a:path w="1365505" h="2025666">
                <a:moveTo>
                  <a:pt x="0" y="2025667"/>
                </a:moveTo>
                <a:lnTo>
                  <a:pt x="1365504" y="2025667"/>
                </a:lnTo>
                <a:lnTo>
                  <a:pt x="1365504" y="0"/>
                </a:lnTo>
                <a:lnTo>
                  <a:pt x="0" y="0"/>
                </a:lnTo>
                <a:lnTo>
                  <a:pt x="0" y="2025667"/>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1" name="Group 21"/>
          <p:cNvGrpSpPr/>
          <p:nvPr/>
        </p:nvGrpSpPr>
        <p:grpSpPr>
          <a:xfrm>
            <a:off x="1624954" y="5575454"/>
            <a:ext cx="7654524" cy="4711546"/>
            <a:chOff x="0" y="0"/>
            <a:chExt cx="1317651" cy="811046"/>
          </a:xfrm>
        </p:grpSpPr>
        <p:sp>
          <p:nvSpPr>
            <p:cNvPr id="22" name="Freeform 22"/>
            <p:cNvSpPr/>
            <p:nvPr/>
          </p:nvSpPr>
          <p:spPr>
            <a:xfrm>
              <a:off x="0" y="0"/>
              <a:ext cx="1317651" cy="811046"/>
            </a:xfrm>
            <a:custGeom>
              <a:avLst/>
              <a:gdLst/>
              <a:ahLst/>
              <a:cxnLst/>
              <a:rect l="l" t="t" r="r" b="b"/>
              <a:pathLst>
                <a:path w="1317651" h="811046">
                  <a:moveTo>
                    <a:pt x="0" y="0"/>
                  </a:moveTo>
                  <a:lnTo>
                    <a:pt x="1317651" y="0"/>
                  </a:lnTo>
                  <a:lnTo>
                    <a:pt x="1317651" y="811046"/>
                  </a:lnTo>
                  <a:lnTo>
                    <a:pt x="0" y="811046"/>
                  </a:lnTo>
                  <a:close/>
                </a:path>
              </a:pathLst>
            </a:custGeom>
            <a:blipFill>
              <a:blip r:embed="rId9"/>
              <a:stretch>
                <a:fillRect t="-4120" b="-4120"/>
              </a:stretch>
            </a:blipFill>
          </p:spPr>
        </p:sp>
      </p:grpSp>
      <p:sp>
        <p:nvSpPr>
          <p:cNvPr id="23" name="TextBox 23"/>
          <p:cNvSpPr txBox="1"/>
          <p:nvPr/>
        </p:nvSpPr>
        <p:spPr>
          <a:xfrm>
            <a:off x="9619258" y="5775320"/>
            <a:ext cx="8668742" cy="3347070"/>
          </a:xfrm>
          <a:prstGeom prst="rect">
            <a:avLst/>
          </a:prstGeom>
        </p:spPr>
        <p:txBody>
          <a:bodyPr wrap="square" lIns="0" tIns="0" rIns="0" bIns="0" rtlCol="0" anchor="t">
            <a:spAutoFit/>
          </a:bodyPr>
          <a:lstStyle/>
          <a:p>
            <a:pPr algn="l">
              <a:lnSpc>
                <a:spcPts val="2939"/>
              </a:lnSpc>
            </a:pPr>
            <a:r>
              <a:rPr lang="en-GB" sz="2400" dirty="0"/>
              <a:t>Taiwan’s policies, such </a:t>
            </a:r>
            <a:r>
              <a:rPr lang="en-GB" sz="2400" b="1" dirty="0">
                <a:solidFill>
                  <a:schemeClr val="accent2"/>
                </a:solidFill>
              </a:rPr>
              <a:t>as the New Southbound Talent Development Program and Bilingual 2030</a:t>
            </a:r>
            <a:r>
              <a:rPr lang="en-GB" sz="2400" dirty="0"/>
              <a:t>, aim to improve educational quality and international cooperation. To enhance international students' experiences, it is recommended to implement cultural integration programs, improve EMI quality, and provide financial and language support. Universities should offer orientation, language courses, financial counselling, and mental health services. </a:t>
            </a:r>
            <a:r>
              <a:rPr lang="en-GB" sz="2400" dirty="0">
                <a:solidFill>
                  <a:schemeClr val="accent2"/>
                </a:solidFill>
              </a:rPr>
              <a:t>Future research could utilize BERT for deeper insights into students' experiences through advanced NLP techniques.</a:t>
            </a:r>
            <a:endParaRPr lang="en-US" sz="2099" dirty="0">
              <a:solidFill>
                <a:schemeClr val="accent2"/>
              </a:solidFill>
              <a:latin typeface="TT Firs Neue"/>
              <a:ea typeface="TT Firs Neue"/>
              <a:cs typeface="TT Firs Neue"/>
              <a:sym typeface="TT Firs Neue"/>
            </a:endParaRPr>
          </a:p>
        </p:txBody>
      </p:sp>
      <p:sp>
        <p:nvSpPr>
          <p:cNvPr id="24" name="AutoShape 24"/>
          <p:cNvSpPr/>
          <p:nvPr/>
        </p:nvSpPr>
        <p:spPr>
          <a:xfrm>
            <a:off x="11424269" y="9474523"/>
            <a:ext cx="4718940" cy="0"/>
          </a:xfrm>
          <a:prstGeom prst="line">
            <a:avLst/>
          </a:prstGeom>
          <a:ln w="19050" cap="flat">
            <a:solidFill>
              <a:srgbClr val="3082DB"/>
            </a:solidFill>
            <a:prstDash val="solid"/>
            <a:headEnd type="none" w="sm" len="sm"/>
            <a:tailEnd type="none" w="sm" len="sm"/>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BF3"/>
        </a:solidFill>
        <a:effectLst/>
      </p:bgPr>
    </p:bg>
    <p:spTree>
      <p:nvGrpSpPr>
        <p:cNvPr id="1" name=""/>
        <p:cNvGrpSpPr/>
        <p:nvPr/>
      </p:nvGrpSpPr>
      <p:grpSpPr>
        <a:xfrm>
          <a:off x="0" y="0"/>
          <a:ext cx="0" cy="0"/>
          <a:chOff x="0" y="0"/>
          <a:chExt cx="0" cy="0"/>
        </a:xfrm>
      </p:grpSpPr>
      <p:grpSp>
        <p:nvGrpSpPr>
          <p:cNvPr id="4" name="Group 4"/>
          <p:cNvGrpSpPr/>
          <p:nvPr/>
        </p:nvGrpSpPr>
        <p:grpSpPr>
          <a:xfrm>
            <a:off x="0" y="0"/>
            <a:ext cx="1624954" cy="1624954"/>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6" name="TextBox 6"/>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7" name="Freeform 7"/>
          <p:cNvSpPr/>
          <p:nvPr/>
        </p:nvSpPr>
        <p:spPr>
          <a:xfrm>
            <a:off x="157503" y="129725"/>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028700" y="7546181"/>
            <a:ext cx="6638141" cy="1238233"/>
          </a:xfrm>
          <a:prstGeom prst="rect">
            <a:avLst/>
          </a:prstGeom>
        </p:spPr>
        <p:txBody>
          <a:bodyPr lIns="0" tIns="0" rIns="0" bIns="0" rtlCol="0" anchor="t">
            <a:spAutoFit/>
          </a:bodyPr>
          <a:lstStyle/>
          <a:p>
            <a:pPr algn="l">
              <a:lnSpc>
                <a:spcPts val="9600"/>
              </a:lnSpc>
            </a:pPr>
            <a:r>
              <a:rPr lang="en-US" sz="8000">
                <a:solidFill>
                  <a:srgbClr val="3082DB"/>
                </a:solidFill>
                <a:latin typeface="Public Sans Heavy"/>
                <a:ea typeface="Public Sans Heavy"/>
                <a:cs typeface="Public Sans Heavy"/>
                <a:sym typeface="Public Sans Heavy"/>
              </a:rPr>
              <a:t>THANK YOU</a:t>
            </a:r>
          </a:p>
        </p:txBody>
      </p:sp>
      <p:sp>
        <p:nvSpPr>
          <p:cNvPr id="11" name="TextBox 11"/>
          <p:cNvSpPr txBox="1"/>
          <p:nvPr/>
        </p:nvSpPr>
        <p:spPr>
          <a:xfrm>
            <a:off x="8671034" y="7555706"/>
            <a:ext cx="2144969" cy="609600"/>
          </a:xfrm>
          <a:prstGeom prst="rect">
            <a:avLst/>
          </a:prstGeom>
        </p:spPr>
        <p:txBody>
          <a:bodyPr lIns="0" tIns="0" rIns="0" bIns="0" rtlCol="0" anchor="t">
            <a:spAutoFit/>
          </a:bodyPr>
          <a:lstStyle/>
          <a:p>
            <a:pPr algn="l">
              <a:lnSpc>
                <a:spcPts val="4799"/>
              </a:lnSpc>
            </a:pPr>
            <a:r>
              <a:rPr lang="en-US" sz="3999">
                <a:solidFill>
                  <a:srgbClr val="7D953E"/>
                </a:solidFill>
                <a:latin typeface="Public Sans Heavy"/>
                <a:ea typeface="Public Sans Heavy"/>
                <a:cs typeface="Public Sans Heavy"/>
                <a:sym typeface="Public Sans Heavy"/>
              </a:rPr>
              <a:t>2024</a:t>
            </a:r>
          </a:p>
        </p:txBody>
      </p:sp>
      <p:grpSp>
        <p:nvGrpSpPr>
          <p:cNvPr id="12" name="Group 12"/>
          <p:cNvGrpSpPr/>
          <p:nvPr/>
        </p:nvGrpSpPr>
        <p:grpSpPr>
          <a:xfrm>
            <a:off x="16679170" y="6886850"/>
            <a:ext cx="1624954" cy="3400150"/>
            <a:chOff x="0" y="0"/>
            <a:chExt cx="812800" cy="1700751"/>
          </a:xfrm>
        </p:grpSpPr>
        <p:sp>
          <p:nvSpPr>
            <p:cNvPr id="13" name="Freeform 13"/>
            <p:cNvSpPr/>
            <p:nvPr/>
          </p:nvSpPr>
          <p:spPr>
            <a:xfrm>
              <a:off x="0" y="0"/>
              <a:ext cx="812800" cy="1700751"/>
            </a:xfrm>
            <a:custGeom>
              <a:avLst/>
              <a:gdLst/>
              <a:ahLst/>
              <a:cxnLst/>
              <a:rect l="l" t="t" r="r" b="b"/>
              <a:pathLst>
                <a:path w="812800" h="1700751">
                  <a:moveTo>
                    <a:pt x="0" y="0"/>
                  </a:moveTo>
                  <a:lnTo>
                    <a:pt x="812800" y="0"/>
                  </a:lnTo>
                  <a:lnTo>
                    <a:pt x="812800" y="1700751"/>
                  </a:lnTo>
                  <a:lnTo>
                    <a:pt x="0" y="1700751"/>
                  </a:lnTo>
                  <a:close/>
                </a:path>
              </a:pathLst>
            </a:custGeom>
            <a:solidFill>
              <a:srgbClr val="FDE755"/>
            </a:solidFill>
          </p:spPr>
        </p:sp>
        <p:sp>
          <p:nvSpPr>
            <p:cNvPr id="14" name="TextBox 14"/>
            <p:cNvSpPr txBox="1"/>
            <p:nvPr/>
          </p:nvSpPr>
          <p:spPr>
            <a:xfrm>
              <a:off x="0" y="-38100"/>
              <a:ext cx="812800" cy="1738851"/>
            </a:xfrm>
            <a:prstGeom prst="rect">
              <a:avLst/>
            </a:prstGeom>
          </p:spPr>
          <p:txBody>
            <a:bodyPr lIns="40426" tIns="40426" rIns="40426" bIns="40426" rtlCol="0" anchor="ctr"/>
            <a:lstStyle/>
            <a:p>
              <a:pPr algn="ctr">
                <a:lnSpc>
                  <a:spcPts val="2660"/>
                </a:lnSpc>
                <a:spcBef>
                  <a:spcPct val="0"/>
                </a:spcBef>
              </a:pPr>
              <a:endParaRPr/>
            </a:p>
          </p:txBody>
        </p:sp>
      </p:grpSp>
      <p:sp>
        <p:nvSpPr>
          <p:cNvPr id="15" name="Freeform 15"/>
          <p:cNvSpPr/>
          <p:nvPr/>
        </p:nvSpPr>
        <p:spPr>
          <a:xfrm>
            <a:off x="16808894"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rot="5400000">
            <a:off x="2216236" y="-200356"/>
            <a:ext cx="1365505" cy="2025666"/>
          </a:xfrm>
          <a:custGeom>
            <a:avLst/>
            <a:gdLst/>
            <a:ahLst/>
            <a:cxnLst/>
            <a:rect l="l" t="t" r="r" b="b"/>
            <a:pathLst>
              <a:path w="1365505" h="2025666">
                <a:moveTo>
                  <a:pt x="0" y="0"/>
                </a:moveTo>
                <a:lnTo>
                  <a:pt x="1365505" y="0"/>
                </a:lnTo>
                <a:lnTo>
                  <a:pt x="1365505" y="2025666"/>
                </a:lnTo>
                <a:lnTo>
                  <a:pt x="0" y="2025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AutoShape 17"/>
          <p:cNvSpPr/>
          <p:nvPr/>
        </p:nvSpPr>
        <p:spPr>
          <a:xfrm flipV="1">
            <a:off x="4326346" y="812477"/>
            <a:ext cx="10297222" cy="0"/>
          </a:xfrm>
          <a:prstGeom prst="line">
            <a:avLst/>
          </a:prstGeom>
          <a:ln w="19050" cap="flat">
            <a:solidFill>
              <a:srgbClr val="3082DB"/>
            </a:solidFill>
            <a:prstDash val="solid"/>
            <a:headEnd type="none" w="sm" len="sm"/>
            <a:tailEnd type="none" w="sm" len="sm"/>
          </a:ln>
        </p:spPr>
      </p:sp>
      <p:grpSp>
        <p:nvGrpSpPr>
          <p:cNvPr id="18" name="Group 18"/>
          <p:cNvGrpSpPr/>
          <p:nvPr/>
        </p:nvGrpSpPr>
        <p:grpSpPr>
          <a:xfrm>
            <a:off x="16663046" y="0"/>
            <a:ext cx="1624954" cy="1624954"/>
            <a:chOff x="0" y="0"/>
            <a:chExt cx="812800" cy="812800"/>
          </a:xfrm>
        </p:grpSpPr>
        <p:sp>
          <p:nvSpPr>
            <p:cNvPr id="19" name="Freeform 1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20" name="TextBox 20"/>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21" name="Freeform 21"/>
          <p:cNvSpPr/>
          <p:nvPr/>
        </p:nvSpPr>
        <p:spPr>
          <a:xfrm>
            <a:off x="16792771" y="129725"/>
            <a:ext cx="1365505" cy="1365505"/>
          </a:xfrm>
          <a:custGeom>
            <a:avLst/>
            <a:gdLst/>
            <a:ahLst/>
            <a:cxnLst/>
            <a:rect l="l" t="t" r="r" b="b"/>
            <a:pathLst>
              <a:path w="1365505" h="1365505">
                <a:moveTo>
                  <a:pt x="0" y="0"/>
                </a:moveTo>
                <a:lnTo>
                  <a:pt x="1365504" y="0"/>
                </a:lnTo>
                <a:lnTo>
                  <a:pt x="1365504" y="1365504"/>
                </a:lnTo>
                <a:lnTo>
                  <a:pt x="0" y="1365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2" name="Group 22"/>
          <p:cNvGrpSpPr/>
          <p:nvPr/>
        </p:nvGrpSpPr>
        <p:grpSpPr>
          <a:xfrm>
            <a:off x="15038092" y="0"/>
            <a:ext cx="1624954" cy="1624954"/>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E755"/>
            </a:solidFill>
          </p:spPr>
        </p:sp>
        <p:sp>
          <p:nvSpPr>
            <p:cNvPr id="24" name="TextBox 24"/>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25" name="Group 25"/>
          <p:cNvGrpSpPr/>
          <p:nvPr/>
        </p:nvGrpSpPr>
        <p:grpSpPr>
          <a:xfrm>
            <a:off x="15167817" y="129725"/>
            <a:ext cx="1365505" cy="136550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3082DB"/>
            </a:solidFill>
          </p:spPr>
        </p:sp>
        <p:sp>
          <p:nvSpPr>
            <p:cNvPr id="27" name="TextBox 27"/>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pic>
        <p:nvPicPr>
          <p:cNvPr id="29" name="Picture 28" descr="A group of people posing for a photo&#10;&#10;Description automatically generated">
            <a:extLst>
              <a:ext uri="{FF2B5EF4-FFF2-40B4-BE49-F238E27FC236}">
                <a16:creationId xmlns:a16="http://schemas.microsoft.com/office/drawing/2014/main" id="{1BC28317-7C91-D740-B059-4960D2E6D4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7634" y="1605052"/>
            <a:ext cx="7390044" cy="5542533"/>
          </a:xfrm>
          <a:prstGeom prst="rect">
            <a:avLst/>
          </a:prstGeom>
        </p:spPr>
      </p:pic>
      <p:pic>
        <p:nvPicPr>
          <p:cNvPr id="12290" name="Picture 2" descr="May be an image of 7 people, crowd, hospital and text">
            <a:extLst>
              <a:ext uri="{FF2B5EF4-FFF2-40B4-BE49-F238E27FC236}">
                <a16:creationId xmlns:a16="http://schemas.microsoft.com/office/drawing/2014/main" id="{EEF846B5-CB66-414B-A14B-39A3F1ABF3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4836" y="1743350"/>
            <a:ext cx="8196764" cy="546338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5F00849-D0DA-B84B-B869-699050D9483E}"/>
              </a:ext>
            </a:extLst>
          </p:cNvPr>
          <p:cNvSpPr txBox="1"/>
          <p:nvPr/>
        </p:nvSpPr>
        <p:spPr>
          <a:xfrm>
            <a:off x="9743518" y="8294537"/>
            <a:ext cx="9154632" cy="584775"/>
          </a:xfrm>
          <a:prstGeom prst="rect">
            <a:avLst/>
          </a:prstGeom>
          <a:noFill/>
        </p:spPr>
        <p:txBody>
          <a:bodyPr wrap="square">
            <a:spAutoFit/>
          </a:bodyPr>
          <a:lstStyle/>
          <a:p>
            <a:r>
              <a:rPr lang="en-TW" sz="3200" b="1" dirty="0"/>
              <a:t>如果您有任何疑問，請隨時詢問。</a:t>
            </a:r>
          </a:p>
        </p:txBody>
      </p:sp>
      <p:pic>
        <p:nvPicPr>
          <p:cNvPr id="12292" name="Picture 4" descr="Heart symbol">
            <a:extLst>
              <a:ext uri="{FF2B5EF4-FFF2-40B4-BE49-F238E27FC236}">
                <a16:creationId xmlns:a16="http://schemas.microsoft.com/office/drawing/2014/main" id="{E784F885-7210-4A46-83E4-A936E6CA20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75467" y="7533708"/>
            <a:ext cx="819354" cy="760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663046" y="0"/>
            <a:ext cx="1624954" cy="162495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4" name="TextBox 4"/>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5" name="Freeform 5"/>
          <p:cNvSpPr/>
          <p:nvPr/>
        </p:nvSpPr>
        <p:spPr>
          <a:xfrm>
            <a:off x="16792771" y="129725"/>
            <a:ext cx="1365505" cy="1365505"/>
          </a:xfrm>
          <a:custGeom>
            <a:avLst/>
            <a:gdLst/>
            <a:ahLst/>
            <a:cxnLst/>
            <a:rect l="l" t="t" r="r" b="b"/>
            <a:pathLst>
              <a:path w="1365505" h="1365505">
                <a:moveTo>
                  <a:pt x="0" y="0"/>
                </a:moveTo>
                <a:lnTo>
                  <a:pt x="1365504" y="0"/>
                </a:lnTo>
                <a:lnTo>
                  <a:pt x="1365504" y="1365504"/>
                </a:lnTo>
                <a:lnTo>
                  <a:pt x="0" y="13655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252385" y="1624954"/>
            <a:ext cx="10410662" cy="7037092"/>
            <a:chOff x="0" y="0"/>
            <a:chExt cx="4143970" cy="2801119"/>
          </a:xfrm>
        </p:grpSpPr>
        <p:sp>
          <p:nvSpPr>
            <p:cNvPr id="7" name="Freeform 7"/>
            <p:cNvSpPr/>
            <p:nvPr/>
          </p:nvSpPr>
          <p:spPr>
            <a:xfrm>
              <a:off x="0" y="0"/>
              <a:ext cx="4143970" cy="2801119"/>
            </a:xfrm>
            <a:custGeom>
              <a:avLst/>
              <a:gdLst/>
              <a:ahLst/>
              <a:cxnLst/>
              <a:rect l="l" t="t" r="r" b="b"/>
              <a:pathLst>
                <a:path w="4143970" h="2801119">
                  <a:moveTo>
                    <a:pt x="0" y="0"/>
                  </a:moveTo>
                  <a:lnTo>
                    <a:pt x="4143970" y="0"/>
                  </a:lnTo>
                  <a:lnTo>
                    <a:pt x="4143970" y="2801119"/>
                  </a:lnTo>
                  <a:lnTo>
                    <a:pt x="0" y="2801119"/>
                  </a:lnTo>
                  <a:close/>
                </a:path>
              </a:pathLst>
            </a:custGeom>
            <a:solidFill>
              <a:srgbClr val="FBFBF3"/>
            </a:solidFill>
          </p:spPr>
        </p:sp>
        <p:sp>
          <p:nvSpPr>
            <p:cNvPr id="8" name="TextBox 8"/>
            <p:cNvSpPr txBox="1"/>
            <p:nvPr/>
          </p:nvSpPr>
          <p:spPr>
            <a:xfrm>
              <a:off x="0" y="-38100"/>
              <a:ext cx="4143970" cy="283921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1624954"/>
            <a:ext cx="6252385" cy="7037092"/>
            <a:chOff x="0" y="0"/>
            <a:chExt cx="1076287" cy="1211366"/>
          </a:xfrm>
        </p:grpSpPr>
        <p:sp>
          <p:nvSpPr>
            <p:cNvPr id="10" name="Freeform 10"/>
            <p:cNvSpPr/>
            <p:nvPr/>
          </p:nvSpPr>
          <p:spPr>
            <a:xfrm>
              <a:off x="0" y="0"/>
              <a:ext cx="1076287" cy="1211366"/>
            </a:xfrm>
            <a:custGeom>
              <a:avLst/>
              <a:gdLst/>
              <a:ahLst/>
              <a:cxnLst/>
              <a:rect l="l" t="t" r="r" b="b"/>
              <a:pathLst>
                <a:path w="1076287" h="1211366">
                  <a:moveTo>
                    <a:pt x="0" y="0"/>
                  </a:moveTo>
                  <a:lnTo>
                    <a:pt x="1076287" y="0"/>
                  </a:lnTo>
                  <a:lnTo>
                    <a:pt x="1076287" y="1211366"/>
                  </a:lnTo>
                  <a:lnTo>
                    <a:pt x="0" y="1211366"/>
                  </a:lnTo>
                  <a:close/>
                </a:path>
              </a:pathLst>
            </a:custGeom>
            <a:blipFill>
              <a:blip r:embed="rId4"/>
              <a:stretch>
                <a:fillRect t="-16678" b="-16678"/>
              </a:stretch>
            </a:blipFill>
          </p:spPr>
        </p:sp>
      </p:grpSp>
      <p:grpSp>
        <p:nvGrpSpPr>
          <p:cNvPr id="11" name="Group 11"/>
          <p:cNvGrpSpPr/>
          <p:nvPr/>
        </p:nvGrpSpPr>
        <p:grpSpPr>
          <a:xfrm>
            <a:off x="3249908" y="8662046"/>
            <a:ext cx="3002477" cy="1624954"/>
            <a:chOff x="0" y="0"/>
            <a:chExt cx="1501835" cy="812800"/>
          </a:xfrm>
        </p:grpSpPr>
        <p:sp>
          <p:nvSpPr>
            <p:cNvPr id="12" name="Freeform 12"/>
            <p:cNvSpPr/>
            <p:nvPr/>
          </p:nvSpPr>
          <p:spPr>
            <a:xfrm>
              <a:off x="0" y="0"/>
              <a:ext cx="1501835" cy="812800"/>
            </a:xfrm>
            <a:custGeom>
              <a:avLst/>
              <a:gdLst/>
              <a:ahLst/>
              <a:cxnLst/>
              <a:rect l="l" t="t" r="r" b="b"/>
              <a:pathLst>
                <a:path w="1501835" h="812800">
                  <a:moveTo>
                    <a:pt x="0" y="0"/>
                  </a:moveTo>
                  <a:lnTo>
                    <a:pt x="1501835" y="0"/>
                  </a:lnTo>
                  <a:lnTo>
                    <a:pt x="1501835" y="812800"/>
                  </a:lnTo>
                  <a:lnTo>
                    <a:pt x="0" y="812800"/>
                  </a:lnTo>
                  <a:close/>
                </a:path>
              </a:pathLst>
            </a:custGeom>
            <a:solidFill>
              <a:srgbClr val="FBFBF3"/>
            </a:solidFill>
          </p:spPr>
        </p:sp>
        <p:sp>
          <p:nvSpPr>
            <p:cNvPr id="13" name="TextBox 13"/>
            <p:cNvSpPr txBox="1"/>
            <p:nvPr/>
          </p:nvSpPr>
          <p:spPr>
            <a:xfrm>
              <a:off x="0" y="-38100"/>
              <a:ext cx="1501835"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14" name="Group 14"/>
          <p:cNvGrpSpPr/>
          <p:nvPr/>
        </p:nvGrpSpPr>
        <p:grpSpPr>
          <a:xfrm>
            <a:off x="0" y="8662046"/>
            <a:ext cx="1624954" cy="1624954"/>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16" name="TextBox 16"/>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7" name="Freeform 17"/>
          <p:cNvSpPr/>
          <p:nvPr/>
        </p:nvSpPr>
        <p:spPr>
          <a:xfrm>
            <a:off x="129725" y="8791771"/>
            <a:ext cx="1365505" cy="1365505"/>
          </a:xfrm>
          <a:custGeom>
            <a:avLst/>
            <a:gdLst/>
            <a:ahLst/>
            <a:cxnLst/>
            <a:rect l="l" t="t" r="r" b="b"/>
            <a:pathLst>
              <a:path w="1365505" h="1365505">
                <a:moveTo>
                  <a:pt x="0" y="0"/>
                </a:moveTo>
                <a:lnTo>
                  <a:pt x="1365504" y="0"/>
                </a:lnTo>
                <a:lnTo>
                  <a:pt x="1365504" y="1365504"/>
                </a:lnTo>
                <a:lnTo>
                  <a:pt x="0" y="1365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5400000">
            <a:off x="4394750" y="8461690"/>
            <a:ext cx="1365505" cy="2025666"/>
          </a:xfrm>
          <a:custGeom>
            <a:avLst/>
            <a:gdLst/>
            <a:ahLst/>
            <a:cxnLst/>
            <a:rect l="l" t="t" r="r" b="b"/>
            <a:pathLst>
              <a:path w="1365505" h="2025666">
                <a:moveTo>
                  <a:pt x="0" y="0"/>
                </a:moveTo>
                <a:lnTo>
                  <a:pt x="1365505" y="0"/>
                </a:lnTo>
                <a:lnTo>
                  <a:pt x="1365505" y="2025666"/>
                </a:lnTo>
                <a:lnTo>
                  <a:pt x="0" y="20256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9" name="Group 19"/>
          <p:cNvGrpSpPr/>
          <p:nvPr/>
        </p:nvGrpSpPr>
        <p:grpSpPr>
          <a:xfrm>
            <a:off x="1624954" y="8662046"/>
            <a:ext cx="1624954" cy="1624954"/>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E755"/>
            </a:solidFill>
          </p:spPr>
        </p:sp>
        <p:sp>
          <p:nvSpPr>
            <p:cNvPr id="21" name="TextBox 21"/>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22" name="Group 22"/>
          <p:cNvGrpSpPr/>
          <p:nvPr/>
        </p:nvGrpSpPr>
        <p:grpSpPr>
          <a:xfrm>
            <a:off x="1754678" y="8791771"/>
            <a:ext cx="1365505" cy="136550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AEC472"/>
            </a:solidFill>
          </p:spPr>
        </p:sp>
        <p:sp>
          <p:nvSpPr>
            <p:cNvPr id="24" name="TextBox 24"/>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6716563" y="2164058"/>
            <a:ext cx="9482304" cy="1085815"/>
          </a:xfrm>
          <a:prstGeom prst="rect">
            <a:avLst/>
          </a:prstGeom>
        </p:spPr>
        <p:txBody>
          <a:bodyPr lIns="0" tIns="0" rIns="0" bIns="0" rtlCol="0" anchor="t">
            <a:spAutoFit/>
          </a:bodyPr>
          <a:lstStyle/>
          <a:p>
            <a:pPr algn="l">
              <a:lnSpc>
                <a:spcPts val="8400"/>
              </a:lnSpc>
            </a:pPr>
            <a:r>
              <a:rPr lang="en-US" sz="7000">
                <a:solidFill>
                  <a:srgbClr val="3082DB"/>
                </a:solidFill>
                <a:latin typeface="Public Sans Heavy"/>
                <a:ea typeface="Public Sans Heavy"/>
                <a:cs typeface="Public Sans Heavy"/>
                <a:sym typeface="Public Sans Heavy"/>
              </a:rPr>
              <a:t>LIST OF CONTENT</a:t>
            </a:r>
          </a:p>
        </p:txBody>
      </p:sp>
      <p:sp>
        <p:nvSpPr>
          <p:cNvPr id="26" name="TextBox 26"/>
          <p:cNvSpPr txBox="1"/>
          <p:nvPr/>
        </p:nvSpPr>
        <p:spPr>
          <a:xfrm>
            <a:off x="6716563" y="3672068"/>
            <a:ext cx="830367" cy="533301"/>
          </a:xfrm>
          <a:prstGeom prst="rect">
            <a:avLst/>
          </a:prstGeom>
        </p:spPr>
        <p:txBody>
          <a:bodyPr lIns="0" tIns="0" rIns="0" bIns="0" rtlCol="0" anchor="t">
            <a:spAutoFit/>
          </a:bodyPr>
          <a:lstStyle/>
          <a:p>
            <a:pPr algn="l">
              <a:lnSpc>
                <a:spcPts val="4200"/>
              </a:lnSpc>
            </a:pPr>
            <a:r>
              <a:rPr lang="en-US" sz="3000" dirty="0">
                <a:solidFill>
                  <a:srgbClr val="7D953E"/>
                </a:solidFill>
                <a:latin typeface="Public Sans Heavy"/>
                <a:ea typeface="Public Sans Heavy"/>
                <a:cs typeface="Public Sans Heavy"/>
                <a:sym typeface="Public Sans Heavy"/>
              </a:rPr>
              <a:t>01.</a:t>
            </a:r>
          </a:p>
        </p:txBody>
      </p:sp>
      <p:sp>
        <p:nvSpPr>
          <p:cNvPr id="27" name="TextBox 27"/>
          <p:cNvSpPr txBox="1"/>
          <p:nvPr/>
        </p:nvSpPr>
        <p:spPr>
          <a:xfrm>
            <a:off x="7676077" y="3672068"/>
            <a:ext cx="7721690" cy="533301"/>
          </a:xfrm>
          <a:prstGeom prst="rect">
            <a:avLst/>
          </a:prstGeom>
        </p:spPr>
        <p:txBody>
          <a:bodyPr lIns="0" tIns="0" rIns="0" bIns="0" rtlCol="0" anchor="t">
            <a:spAutoFit/>
          </a:bodyPr>
          <a:lstStyle/>
          <a:p>
            <a:pPr algn="l">
              <a:lnSpc>
                <a:spcPts val="4200"/>
              </a:lnSpc>
            </a:pPr>
            <a:r>
              <a:rPr lang="en-US" sz="3000" dirty="0">
                <a:solidFill>
                  <a:srgbClr val="000000"/>
                </a:solidFill>
                <a:latin typeface="Public Sans Heavy"/>
                <a:ea typeface="Public Sans Heavy"/>
                <a:cs typeface="Public Sans Heavy"/>
                <a:sym typeface="Public Sans Heavy"/>
              </a:rPr>
              <a:t>OVERVIEW</a:t>
            </a:r>
          </a:p>
        </p:txBody>
      </p:sp>
      <p:sp>
        <p:nvSpPr>
          <p:cNvPr id="28" name="TextBox 28"/>
          <p:cNvSpPr txBox="1"/>
          <p:nvPr/>
        </p:nvSpPr>
        <p:spPr>
          <a:xfrm>
            <a:off x="6663400" y="4225457"/>
            <a:ext cx="830367" cy="533301"/>
          </a:xfrm>
          <a:prstGeom prst="rect">
            <a:avLst/>
          </a:prstGeom>
        </p:spPr>
        <p:txBody>
          <a:bodyPr lIns="0" tIns="0" rIns="0" bIns="0" rtlCol="0" anchor="t">
            <a:spAutoFit/>
          </a:bodyPr>
          <a:lstStyle/>
          <a:p>
            <a:pPr algn="l">
              <a:lnSpc>
                <a:spcPts val="4200"/>
              </a:lnSpc>
            </a:pPr>
            <a:r>
              <a:rPr lang="en-US" sz="3000" dirty="0">
                <a:solidFill>
                  <a:srgbClr val="7D953E"/>
                </a:solidFill>
                <a:latin typeface="Public Sans Heavy"/>
                <a:ea typeface="Public Sans Heavy"/>
                <a:cs typeface="Public Sans Heavy"/>
                <a:sym typeface="Public Sans Heavy"/>
              </a:rPr>
              <a:t>02.</a:t>
            </a:r>
          </a:p>
        </p:txBody>
      </p:sp>
      <p:sp>
        <p:nvSpPr>
          <p:cNvPr id="29" name="TextBox 29"/>
          <p:cNvSpPr txBox="1"/>
          <p:nvPr/>
        </p:nvSpPr>
        <p:spPr>
          <a:xfrm>
            <a:off x="7622914" y="4225457"/>
            <a:ext cx="7721690" cy="492379"/>
          </a:xfrm>
          <a:prstGeom prst="rect">
            <a:avLst/>
          </a:prstGeom>
        </p:spPr>
        <p:txBody>
          <a:bodyPr lIns="0" tIns="0" rIns="0" bIns="0" rtlCol="0" anchor="t">
            <a:spAutoFit/>
          </a:bodyPr>
          <a:lstStyle/>
          <a:p>
            <a:pPr algn="l">
              <a:lnSpc>
                <a:spcPts val="4200"/>
              </a:lnSpc>
            </a:pPr>
            <a:r>
              <a:rPr lang="en-US" sz="3000" dirty="0">
                <a:solidFill>
                  <a:srgbClr val="000000"/>
                </a:solidFill>
                <a:latin typeface="Public Sans Heavy"/>
                <a:ea typeface="Public Sans Heavy"/>
                <a:cs typeface="Public Sans Heavy"/>
                <a:sym typeface="Public Sans Heavy"/>
              </a:rPr>
              <a:t>RESEARCH QUESTIONS?</a:t>
            </a:r>
          </a:p>
        </p:txBody>
      </p:sp>
      <p:sp>
        <p:nvSpPr>
          <p:cNvPr id="30" name="TextBox 30"/>
          <p:cNvSpPr txBox="1"/>
          <p:nvPr/>
        </p:nvSpPr>
        <p:spPr>
          <a:xfrm>
            <a:off x="6663400" y="4779111"/>
            <a:ext cx="830367" cy="533301"/>
          </a:xfrm>
          <a:prstGeom prst="rect">
            <a:avLst/>
          </a:prstGeom>
        </p:spPr>
        <p:txBody>
          <a:bodyPr lIns="0" tIns="0" rIns="0" bIns="0" rtlCol="0" anchor="t">
            <a:spAutoFit/>
          </a:bodyPr>
          <a:lstStyle/>
          <a:p>
            <a:pPr algn="l">
              <a:lnSpc>
                <a:spcPts val="4200"/>
              </a:lnSpc>
            </a:pPr>
            <a:r>
              <a:rPr lang="en-US" sz="3000">
                <a:solidFill>
                  <a:srgbClr val="7D953E"/>
                </a:solidFill>
                <a:latin typeface="Public Sans Heavy"/>
                <a:ea typeface="Public Sans Heavy"/>
                <a:cs typeface="Public Sans Heavy"/>
                <a:sym typeface="Public Sans Heavy"/>
              </a:rPr>
              <a:t>03.</a:t>
            </a:r>
          </a:p>
        </p:txBody>
      </p:sp>
      <p:sp>
        <p:nvSpPr>
          <p:cNvPr id="31" name="TextBox 31"/>
          <p:cNvSpPr txBox="1"/>
          <p:nvPr/>
        </p:nvSpPr>
        <p:spPr>
          <a:xfrm>
            <a:off x="7622914" y="4779111"/>
            <a:ext cx="7721690" cy="492379"/>
          </a:xfrm>
          <a:prstGeom prst="rect">
            <a:avLst/>
          </a:prstGeom>
        </p:spPr>
        <p:txBody>
          <a:bodyPr lIns="0" tIns="0" rIns="0" bIns="0" rtlCol="0" anchor="t">
            <a:spAutoFit/>
          </a:bodyPr>
          <a:lstStyle/>
          <a:p>
            <a:pPr algn="l">
              <a:lnSpc>
                <a:spcPts val="4200"/>
              </a:lnSpc>
            </a:pPr>
            <a:r>
              <a:rPr lang="en-US" sz="3000" dirty="0">
                <a:solidFill>
                  <a:srgbClr val="000000"/>
                </a:solidFill>
                <a:latin typeface="Public Sans Heavy"/>
                <a:ea typeface="Public Sans Heavy"/>
                <a:cs typeface="Public Sans Heavy"/>
                <a:sym typeface="Public Sans Heavy"/>
              </a:rPr>
              <a:t>METHODOLOGY</a:t>
            </a:r>
          </a:p>
        </p:txBody>
      </p:sp>
      <p:sp>
        <p:nvSpPr>
          <p:cNvPr id="32" name="TextBox 32"/>
          <p:cNvSpPr txBox="1"/>
          <p:nvPr/>
        </p:nvSpPr>
        <p:spPr>
          <a:xfrm>
            <a:off x="6681121" y="5294811"/>
            <a:ext cx="830367" cy="533301"/>
          </a:xfrm>
          <a:prstGeom prst="rect">
            <a:avLst/>
          </a:prstGeom>
        </p:spPr>
        <p:txBody>
          <a:bodyPr lIns="0" tIns="0" rIns="0" bIns="0" rtlCol="0" anchor="t">
            <a:spAutoFit/>
          </a:bodyPr>
          <a:lstStyle/>
          <a:p>
            <a:pPr algn="l">
              <a:lnSpc>
                <a:spcPts val="4200"/>
              </a:lnSpc>
            </a:pPr>
            <a:r>
              <a:rPr lang="en-US" sz="3000" dirty="0">
                <a:solidFill>
                  <a:srgbClr val="7D953E"/>
                </a:solidFill>
                <a:latin typeface="Public Sans Heavy"/>
                <a:ea typeface="Public Sans Heavy"/>
                <a:cs typeface="Public Sans Heavy"/>
                <a:sym typeface="Public Sans Heavy"/>
              </a:rPr>
              <a:t>04.</a:t>
            </a:r>
          </a:p>
        </p:txBody>
      </p:sp>
      <p:sp>
        <p:nvSpPr>
          <p:cNvPr id="33" name="TextBox 33"/>
          <p:cNvSpPr txBox="1"/>
          <p:nvPr/>
        </p:nvSpPr>
        <p:spPr>
          <a:xfrm>
            <a:off x="7640635" y="5294811"/>
            <a:ext cx="7721690" cy="492379"/>
          </a:xfrm>
          <a:prstGeom prst="rect">
            <a:avLst/>
          </a:prstGeom>
        </p:spPr>
        <p:txBody>
          <a:bodyPr lIns="0" tIns="0" rIns="0" bIns="0" rtlCol="0" anchor="t">
            <a:spAutoFit/>
          </a:bodyPr>
          <a:lstStyle/>
          <a:p>
            <a:pPr algn="l">
              <a:lnSpc>
                <a:spcPts val="4200"/>
              </a:lnSpc>
            </a:pPr>
            <a:r>
              <a:rPr lang="en-US" sz="3000" dirty="0">
                <a:solidFill>
                  <a:srgbClr val="000000"/>
                </a:solidFill>
                <a:latin typeface="Public Sans Heavy"/>
                <a:ea typeface="Public Sans Heavy"/>
                <a:cs typeface="Public Sans Heavy"/>
                <a:sym typeface="Public Sans Heavy"/>
              </a:rPr>
              <a:t>DATA DESCRIPTION</a:t>
            </a:r>
          </a:p>
        </p:txBody>
      </p:sp>
      <p:grpSp>
        <p:nvGrpSpPr>
          <p:cNvPr id="34" name="Group 34"/>
          <p:cNvGrpSpPr/>
          <p:nvPr/>
        </p:nvGrpSpPr>
        <p:grpSpPr>
          <a:xfrm>
            <a:off x="16663046" y="1624954"/>
            <a:ext cx="1624954" cy="1624954"/>
            <a:chOff x="0" y="0"/>
            <a:chExt cx="812800" cy="812800"/>
          </a:xfrm>
        </p:grpSpPr>
        <p:sp>
          <p:nvSpPr>
            <p:cNvPr id="35" name="Freeform 3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36" name="TextBox 36"/>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37" name="Freeform 37"/>
          <p:cNvSpPr/>
          <p:nvPr/>
        </p:nvSpPr>
        <p:spPr>
          <a:xfrm>
            <a:off x="16789026" y="1754678"/>
            <a:ext cx="1372994" cy="1365505"/>
          </a:xfrm>
          <a:custGeom>
            <a:avLst/>
            <a:gdLst/>
            <a:ahLst/>
            <a:cxnLst/>
            <a:rect l="l" t="t" r="r" b="b"/>
            <a:pathLst>
              <a:path w="1372994" h="1365505">
                <a:moveTo>
                  <a:pt x="0" y="0"/>
                </a:moveTo>
                <a:lnTo>
                  <a:pt x="1372994" y="0"/>
                </a:lnTo>
                <a:lnTo>
                  <a:pt x="1372994" y="1365505"/>
                </a:lnTo>
                <a:lnTo>
                  <a:pt x="0" y="13655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8" name="AutoShape 38"/>
          <p:cNvSpPr/>
          <p:nvPr/>
        </p:nvSpPr>
        <p:spPr>
          <a:xfrm>
            <a:off x="9196237" y="9484048"/>
            <a:ext cx="9139327" cy="0"/>
          </a:xfrm>
          <a:prstGeom prst="line">
            <a:avLst/>
          </a:prstGeom>
          <a:ln w="19050" cap="flat">
            <a:solidFill>
              <a:srgbClr val="3082DB"/>
            </a:solidFill>
            <a:prstDash val="solid"/>
            <a:headEnd type="none" w="sm" len="sm"/>
            <a:tailEnd type="none" w="sm" len="sm"/>
          </a:ln>
        </p:spPr>
      </p:sp>
      <p:sp>
        <p:nvSpPr>
          <p:cNvPr id="39" name="AutoShape 39"/>
          <p:cNvSpPr/>
          <p:nvPr/>
        </p:nvSpPr>
        <p:spPr>
          <a:xfrm flipV="1">
            <a:off x="0" y="822002"/>
            <a:ext cx="1495229" cy="0"/>
          </a:xfrm>
          <a:prstGeom prst="line">
            <a:avLst/>
          </a:prstGeom>
          <a:ln w="19050" cap="flat">
            <a:solidFill>
              <a:srgbClr val="3082DB"/>
            </a:solidFill>
            <a:prstDash val="solid"/>
            <a:headEnd type="none" w="sm" len="sm"/>
            <a:tailEnd type="none" w="sm" len="sm"/>
          </a:ln>
        </p:spPr>
      </p:sp>
      <p:sp>
        <p:nvSpPr>
          <p:cNvPr id="40" name="TextBox 32">
            <a:extLst>
              <a:ext uri="{FF2B5EF4-FFF2-40B4-BE49-F238E27FC236}">
                <a16:creationId xmlns:a16="http://schemas.microsoft.com/office/drawing/2014/main" id="{B2729FA0-E542-784E-B4DE-08241F708D59}"/>
              </a:ext>
            </a:extLst>
          </p:cNvPr>
          <p:cNvSpPr txBox="1"/>
          <p:nvPr/>
        </p:nvSpPr>
        <p:spPr>
          <a:xfrm>
            <a:off x="6707702" y="5787190"/>
            <a:ext cx="830367" cy="492379"/>
          </a:xfrm>
          <a:prstGeom prst="rect">
            <a:avLst/>
          </a:prstGeom>
        </p:spPr>
        <p:txBody>
          <a:bodyPr lIns="0" tIns="0" rIns="0" bIns="0" rtlCol="0" anchor="t">
            <a:spAutoFit/>
          </a:bodyPr>
          <a:lstStyle/>
          <a:p>
            <a:pPr algn="l">
              <a:lnSpc>
                <a:spcPts val="4200"/>
              </a:lnSpc>
            </a:pPr>
            <a:r>
              <a:rPr lang="en-US" sz="3000" dirty="0">
                <a:solidFill>
                  <a:srgbClr val="7D953E"/>
                </a:solidFill>
                <a:latin typeface="Public Sans Heavy"/>
                <a:ea typeface="Public Sans Heavy"/>
                <a:cs typeface="Public Sans Heavy"/>
                <a:sym typeface="Public Sans Heavy"/>
              </a:rPr>
              <a:t>05.</a:t>
            </a:r>
          </a:p>
        </p:txBody>
      </p:sp>
      <p:sp>
        <p:nvSpPr>
          <p:cNvPr id="41" name="TextBox 33">
            <a:extLst>
              <a:ext uri="{FF2B5EF4-FFF2-40B4-BE49-F238E27FC236}">
                <a16:creationId xmlns:a16="http://schemas.microsoft.com/office/drawing/2014/main" id="{5D1C1ED6-503A-1544-8CE0-E6B37C949CB1}"/>
              </a:ext>
            </a:extLst>
          </p:cNvPr>
          <p:cNvSpPr txBox="1"/>
          <p:nvPr/>
        </p:nvSpPr>
        <p:spPr>
          <a:xfrm>
            <a:off x="7667216" y="5787190"/>
            <a:ext cx="7721690" cy="492379"/>
          </a:xfrm>
          <a:prstGeom prst="rect">
            <a:avLst/>
          </a:prstGeom>
        </p:spPr>
        <p:txBody>
          <a:bodyPr lIns="0" tIns="0" rIns="0" bIns="0" rtlCol="0" anchor="t">
            <a:spAutoFit/>
          </a:bodyPr>
          <a:lstStyle/>
          <a:p>
            <a:pPr algn="l">
              <a:lnSpc>
                <a:spcPts val="4200"/>
              </a:lnSpc>
            </a:pPr>
            <a:r>
              <a:rPr lang="en-US" sz="3000" dirty="0">
                <a:solidFill>
                  <a:srgbClr val="000000"/>
                </a:solidFill>
                <a:latin typeface="Public Sans Heavy"/>
                <a:ea typeface="Public Sans Heavy"/>
                <a:cs typeface="Public Sans Heavy"/>
                <a:sym typeface="Public Sans Heavy"/>
              </a:rPr>
              <a:t>DATA PRE-PROCESSING (FOR LDA)</a:t>
            </a:r>
          </a:p>
        </p:txBody>
      </p:sp>
      <p:sp>
        <p:nvSpPr>
          <p:cNvPr id="42" name="TextBox 32">
            <a:extLst>
              <a:ext uri="{FF2B5EF4-FFF2-40B4-BE49-F238E27FC236}">
                <a16:creationId xmlns:a16="http://schemas.microsoft.com/office/drawing/2014/main" id="{C49E8469-56F7-AC41-9D92-6C2614DBEB03}"/>
              </a:ext>
            </a:extLst>
          </p:cNvPr>
          <p:cNvSpPr txBox="1"/>
          <p:nvPr/>
        </p:nvSpPr>
        <p:spPr>
          <a:xfrm>
            <a:off x="6681121" y="6318960"/>
            <a:ext cx="830367" cy="492379"/>
          </a:xfrm>
          <a:prstGeom prst="rect">
            <a:avLst/>
          </a:prstGeom>
        </p:spPr>
        <p:txBody>
          <a:bodyPr lIns="0" tIns="0" rIns="0" bIns="0" rtlCol="0" anchor="t">
            <a:spAutoFit/>
          </a:bodyPr>
          <a:lstStyle/>
          <a:p>
            <a:pPr algn="l">
              <a:lnSpc>
                <a:spcPts val="4200"/>
              </a:lnSpc>
            </a:pPr>
            <a:r>
              <a:rPr lang="en-US" sz="3000" dirty="0">
                <a:solidFill>
                  <a:srgbClr val="7D953E"/>
                </a:solidFill>
                <a:latin typeface="Public Sans Heavy"/>
                <a:ea typeface="Public Sans Heavy"/>
                <a:cs typeface="Public Sans Heavy"/>
                <a:sym typeface="Public Sans Heavy"/>
              </a:rPr>
              <a:t>06.</a:t>
            </a:r>
          </a:p>
        </p:txBody>
      </p:sp>
      <p:sp>
        <p:nvSpPr>
          <p:cNvPr id="43" name="TextBox 33">
            <a:extLst>
              <a:ext uri="{FF2B5EF4-FFF2-40B4-BE49-F238E27FC236}">
                <a16:creationId xmlns:a16="http://schemas.microsoft.com/office/drawing/2014/main" id="{5F7061E4-82D9-ED47-A959-678BC1FA7C2C}"/>
              </a:ext>
            </a:extLst>
          </p:cNvPr>
          <p:cNvSpPr txBox="1"/>
          <p:nvPr/>
        </p:nvSpPr>
        <p:spPr>
          <a:xfrm>
            <a:off x="7640635" y="6318960"/>
            <a:ext cx="7721690" cy="492379"/>
          </a:xfrm>
          <a:prstGeom prst="rect">
            <a:avLst/>
          </a:prstGeom>
        </p:spPr>
        <p:txBody>
          <a:bodyPr lIns="0" tIns="0" rIns="0" bIns="0" rtlCol="0" anchor="t">
            <a:spAutoFit/>
          </a:bodyPr>
          <a:lstStyle/>
          <a:p>
            <a:pPr algn="l">
              <a:lnSpc>
                <a:spcPts val="4200"/>
              </a:lnSpc>
            </a:pPr>
            <a:r>
              <a:rPr lang="en-US" sz="3000" dirty="0">
                <a:solidFill>
                  <a:srgbClr val="000000"/>
                </a:solidFill>
                <a:latin typeface="Public Sans Heavy"/>
                <a:ea typeface="Public Sans Heavy"/>
                <a:cs typeface="Public Sans Heavy"/>
                <a:sym typeface="Public Sans Heavy"/>
              </a:rPr>
              <a:t>RESULT 1 &amp; 2</a:t>
            </a:r>
          </a:p>
        </p:txBody>
      </p:sp>
      <p:sp>
        <p:nvSpPr>
          <p:cNvPr id="44" name="TextBox 32">
            <a:extLst>
              <a:ext uri="{FF2B5EF4-FFF2-40B4-BE49-F238E27FC236}">
                <a16:creationId xmlns:a16="http://schemas.microsoft.com/office/drawing/2014/main" id="{F59FF799-D973-984C-BB7C-85D4540FB76A}"/>
              </a:ext>
            </a:extLst>
          </p:cNvPr>
          <p:cNvSpPr txBox="1"/>
          <p:nvPr/>
        </p:nvSpPr>
        <p:spPr>
          <a:xfrm>
            <a:off x="6681121" y="6913171"/>
            <a:ext cx="830367" cy="492379"/>
          </a:xfrm>
          <a:prstGeom prst="rect">
            <a:avLst/>
          </a:prstGeom>
        </p:spPr>
        <p:txBody>
          <a:bodyPr lIns="0" tIns="0" rIns="0" bIns="0" rtlCol="0" anchor="t">
            <a:spAutoFit/>
          </a:bodyPr>
          <a:lstStyle/>
          <a:p>
            <a:pPr algn="l">
              <a:lnSpc>
                <a:spcPts val="4200"/>
              </a:lnSpc>
            </a:pPr>
            <a:r>
              <a:rPr lang="en-US" sz="3000" dirty="0">
                <a:solidFill>
                  <a:srgbClr val="7D953E"/>
                </a:solidFill>
                <a:latin typeface="Public Sans Heavy"/>
                <a:ea typeface="Public Sans Heavy"/>
                <a:cs typeface="Public Sans Heavy"/>
                <a:sym typeface="Public Sans Heavy"/>
              </a:rPr>
              <a:t>07.</a:t>
            </a:r>
          </a:p>
        </p:txBody>
      </p:sp>
      <p:sp>
        <p:nvSpPr>
          <p:cNvPr id="45" name="TextBox 33">
            <a:extLst>
              <a:ext uri="{FF2B5EF4-FFF2-40B4-BE49-F238E27FC236}">
                <a16:creationId xmlns:a16="http://schemas.microsoft.com/office/drawing/2014/main" id="{F3360AFF-468D-304A-8328-1ABBB462D166}"/>
              </a:ext>
            </a:extLst>
          </p:cNvPr>
          <p:cNvSpPr txBox="1"/>
          <p:nvPr/>
        </p:nvSpPr>
        <p:spPr>
          <a:xfrm>
            <a:off x="7640635" y="6913171"/>
            <a:ext cx="7721690" cy="492379"/>
          </a:xfrm>
          <a:prstGeom prst="rect">
            <a:avLst/>
          </a:prstGeom>
        </p:spPr>
        <p:txBody>
          <a:bodyPr lIns="0" tIns="0" rIns="0" bIns="0" rtlCol="0" anchor="t">
            <a:spAutoFit/>
          </a:bodyPr>
          <a:lstStyle/>
          <a:p>
            <a:pPr algn="l">
              <a:lnSpc>
                <a:spcPts val="4200"/>
              </a:lnSpc>
            </a:pPr>
            <a:r>
              <a:rPr lang="en-US" sz="3000" dirty="0">
                <a:solidFill>
                  <a:srgbClr val="000000"/>
                </a:solidFill>
                <a:latin typeface="Public Sans Heavy"/>
                <a:ea typeface="Public Sans Heavy"/>
                <a:cs typeface="Public Sans Heavy"/>
                <a:sym typeface="Public Sans Heavy"/>
              </a:rPr>
              <a:t>DISCUSSION</a:t>
            </a:r>
          </a:p>
        </p:txBody>
      </p:sp>
      <p:sp>
        <p:nvSpPr>
          <p:cNvPr id="46" name="TextBox 32">
            <a:extLst>
              <a:ext uri="{FF2B5EF4-FFF2-40B4-BE49-F238E27FC236}">
                <a16:creationId xmlns:a16="http://schemas.microsoft.com/office/drawing/2014/main" id="{22991052-7852-C24D-B043-EE3671A2E8BF}"/>
              </a:ext>
            </a:extLst>
          </p:cNvPr>
          <p:cNvSpPr txBox="1"/>
          <p:nvPr/>
        </p:nvSpPr>
        <p:spPr>
          <a:xfrm>
            <a:off x="6681121" y="7447256"/>
            <a:ext cx="830367" cy="492379"/>
          </a:xfrm>
          <a:prstGeom prst="rect">
            <a:avLst/>
          </a:prstGeom>
        </p:spPr>
        <p:txBody>
          <a:bodyPr lIns="0" tIns="0" rIns="0" bIns="0" rtlCol="0" anchor="t">
            <a:spAutoFit/>
          </a:bodyPr>
          <a:lstStyle/>
          <a:p>
            <a:pPr algn="l">
              <a:lnSpc>
                <a:spcPts val="4200"/>
              </a:lnSpc>
            </a:pPr>
            <a:r>
              <a:rPr lang="en-US" sz="3000" dirty="0">
                <a:solidFill>
                  <a:srgbClr val="7D953E"/>
                </a:solidFill>
                <a:latin typeface="Public Sans Heavy"/>
                <a:ea typeface="Public Sans Heavy"/>
                <a:cs typeface="Public Sans Heavy"/>
                <a:sym typeface="Public Sans Heavy"/>
              </a:rPr>
              <a:t>08.</a:t>
            </a:r>
          </a:p>
        </p:txBody>
      </p:sp>
      <p:sp>
        <p:nvSpPr>
          <p:cNvPr id="47" name="TextBox 33">
            <a:extLst>
              <a:ext uri="{FF2B5EF4-FFF2-40B4-BE49-F238E27FC236}">
                <a16:creationId xmlns:a16="http://schemas.microsoft.com/office/drawing/2014/main" id="{862EFAB7-3906-9F4A-AC29-F8F9280B566D}"/>
              </a:ext>
            </a:extLst>
          </p:cNvPr>
          <p:cNvSpPr txBox="1"/>
          <p:nvPr/>
        </p:nvSpPr>
        <p:spPr>
          <a:xfrm>
            <a:off x="7640635" y="7447256"/>
            <a:ext cx="7721690" cy="492379"/>
          </a:xfrm>
          <a:prstGeom prst="rect">
            <a:avLst/>
          </a:prstGeom>
        </p:spPr>
        <p:txBody>
          <a:bodyPr lIns="0" tIns="0" rIns="0" bIns="0" rtlCol="0" anchor="t">
            <a:spAutoFit/>
          </a:bodyPr>
          <a:lstStyle/>
          <a:p>
            <a:pPr algn="l">
              <a:lnSpc>
                <a:spcPts val="4200"/>
              </a:lnSpc>
            </a:pPr>
            <a:r>
              <a:rPr lang="en-US" sz="3000" dirty="0">
                <a:solidFill>
                  <a:srgbClr val="000000"/>
                </a:solidFill>
                <a:latin typeface="Public Sans Heavy"/>
                <a:ea typeface="Public Sans Heavy"/>
                <a:cs typeface="Public Sans Heavy"/>
                <a:sym typeface="Public Sans Heavy"/>
              </a:rPr>
              <a:t>CONCLUSION &amp; RECOMMENDATION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19046" y="0"/>
            <a:ext cx="10768954" cy="7569080"/>
            <a:chOff x="0" y="0"/>
            <a:chExt cx="2121452" cy="1491086"/>
          </a:xfrm>
        </p:grpSpPr>
        <p:sp>
          <p:nvSpPr>
            <p:cNvPr id="3" name="Freeform 3"/>
            <p:cNvSpPr/>
            <p:nvPr/>
          </p:nvSpPr>
          <p:spPr>
            <a:xfrm>
              <a:off x="0" y="0"/>
              <a:ext cx="2121452" cy="1491086"/>
            </a:xfrm>
            <a:custGeom>
              <a:avLst/>
              <a:gdLst/>
              <a:ahLst/>
              <a:cxnLst/>
              <a:rect l="l" t="t" r="r" b="b"/>
              <a:pathLst>
                <a:path w="2121452" h="1491086">
                  <a:moveTo>
                    <a:pt x="0" y="0"/>
                  </a:moveTo>
                  <a:lnTo>
                    <a:pt x="2121452" y="0"/>
                  </a:lnTo>
                  <a:lnTo>
                    <a:pt x="2121452" y="1491086"/>
                  </a:lnTo>
                  <a:lnTo>
                    <a:pt x="0" y="1491086"/>
                  </a:lnTo>
                  <a:close/>
                </a:path>
              </a:pathLst>
            </a:custGeom>
            <a:blipFill>
              <a:blip r:embed="rId2"/>
              <a:stretch>
                <a:fillRect t="-2771" b="-2771"/>
              </a:stretch>
            </a:blipFill>
          </p:spPr>
        </p:sp>
      </p:grpSp>
      <p:grpSp>
        <p:nvGrpSpPr>
          <p:cNvPr id="4" name="Group 4"/>
          <p:cNvGrpSpPr/>
          <p:nvPr/>
        </p:nvGrpSpPr>
        <p:grpSpPr>
          <a:xfrm>
            <a:off x="16679170" y="8662046"/>
            <a:ext cx="1624954" cy="1624954"/>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6" name="TextBox 6"/>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7" name="Group 7"/>
          <p:cNvGrpSpPr/>
          <p:nvPr/>
        </p:nvGrpSpPr>
        <p:grpSpPr>
          <a:xfrm>
            <a:off x="813334" y="5724458"/>
            <a:ext cx="6705712" cy="2937588"/>
            <a:chOff x="0" y="0"/>
            <a:chExt cx="2669212" cy="1169309"/>
          </a:xfrm>
        </p:grpSpPr>
        <p:sp>
          <p:nvSpPr>
            <p:cNvPr id="8" name="Freeform 8"/>
            <p:cNvSpPr/>
            <p:nvPr/>
          </p:nvSpPr>
          <p:spPr>
            <a:xfrm>
              <a:off x="0" y="0"/>
              <a:ext cx="2669212" cy="1169309"/>
            </a:xfrm>
            <a:custGeom>
              <a:avLst/>
              <a:gdLst/>
              <a:ahLst/>
              <a:cxnLst/>
              <a:rect l="l" t="t" r="r" b="b"/>
              <a:pathLst>
                <a:path w="2669212" h="1169309">
                  <a:moveTo>
                    <a:pt x="0" y="0"/>
                  </a:moveTo>
                  <a:lnTo>
                    <a:pt x="2669212" y="0"/>
                  </a:lnTo>
                  <a:lnTo>
                    <a:pt x="2669212" y="1169309"/>
                  </a:lnTo>
                  <a:lnTo>
                    <a:pt x="0" y="1169309"/>
                  </a:lnTo>
                  <a:close/>
                </a:path>
              </a:pathLst>
            </a:custGeom>
            <a:solidFill>
              <a:srgbClr val="FBFBF3"/>
            </a:solidFill>
          </p:spPr>
        </p:sp>
        <p:sp>
          <p:nvSpPr>
            <p:cNvPr id="9" name="TextBox 9"/>
            <p:cNvSpPr txBox="1"/>
            <p:nvPr/>
          </p:nvSpPr>
          <p:spPr>
            <a:xfrm>
              <a:off x="0" y="-38100"/>
              <a:ext cx="2669212" cy="1207409"/>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0" y="2382103"/>
            <a:ext cx="813334" cy="3342355"/>
            <a:chOff x="0" y="0"/>
            <a:chExt cx="323748" cy="1330426"/>
          </a:xfrm>
        </p:grpSpPr>
        <p:sp>
          <p:nvSpPr>
            <p:cNvPr id="11" name="Freeform 11"/>
            <p:cNvSpPr/>
            <p:nvPr/>
          </p:nvSpPr>
          <p:spPr>
            <a:xfrm>
              <a:off x="0" y="0"/>
              <a:ext cx="323748" cy="1330426"/>
            </a:xfrm>
            <a:custGeom>
              <a:avLst/>
              <a:gdLst/>
              <a:ahLst/>
              <a:cxnLst/>
              <a:rect l="l" t="t" r="r" b="b"/>
              <a:pathLst>
                <a:path w="323748" h="1330426">
                  <a:moveTo>
                    <a:pt x="0" y="0"/>
                  </a:moveTo>
                  <a:lnTo>
                    <a:pt x="323748" y="0"/>
                  </a:lnTo>
                  <a:lnTo>
                    <a:pt x="323748" y="1330426"/>
                  </a:lnTo>
                  <a:lnTo>
                    <a:pt x="0" y="1330426"/>
                  </a:lnTo>
                  <a:close/>
                </a:path>
              </a:pathLst>
            </a:custGeom>
            <a:solidFill>
              <a:srgbClr val="3082DB"/>
            </a:solidFill>
          </p:spPr>
        </p:sp>
        <p:sp>
          <p:nvSpPr>
            <p:cNvPr id="12" name="TextBox 12"/>
            <p:cNvSpPr txBox="1"/>
            <p:nvPr/>
          </p:nvSpPr>
          <p:spPr>
            <a:xfrm>
              <a:off x="0" y="-38100"/>
              <a:ext cx="323748" cy="136852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144000" y="8662046"/>
            <a:ext cx="7519046" cy="1624954"/>
            <a:chOff x="0" y="0"/>
            <a:chExt cx="3761018" cy="812800"/>
          </a:xfrm>
        </p:grpSpPr>
        <p:sp>
          <p:nvSpPr>
            <p:cNvPr id="14" name="Freeform 14"/>
            <p:cNvSpPr/>
            <p:nvPr/>
          </p:nvSpPr>
          <p:spPr>
            <a:xfrm>
              <a:off x="0" y="0"/>
              <a:ext cx="3761018" cy="812800"/>
            </a:xfrm>
            <a:custGeom>
              <a:avLst/>
              <a:gdLst/>
              <a:ahLst/>
              <a:cxnLst/>
              <a:rect l="l" t="t" r="r" b="b"/>
              <a:pathLst>
                <a:path w="3761018" h="812800">
                  <a:moveTo>
                    <a:pt x="0" y="0"/>
                  </a:moveTo>
                  <a:lnTo>
                    <a:pt x="3761018" y="0"/>
                  </a:lnTo>
                  <a:lnTo>
                    <a:pt x="3761018" y="812800"/>
                  </a:lnTo>
                  <a:lnTo>
                    <a:pt x="0" y="812800"/>
                  </a:lnTo>
                  <a:close/>
                </a:path>
              </a:pathLst>
            </a:custGeom>
            <a:solidFill>
              <a:srgbClr val="FBFBF3"/>
            </a:solidFill>
          </p:spPr>
        </p:sp>
        <p:sp>
          <p:nvSpPr>
            <p:cNvPr id="15" name="TextBox 15"/>
            <p:cNvSpPr txBox="1"/>
            <p:nvPr/>
          </p:nvSpPr>
          <p:spPr>
            <a:xfrm>
              <a:off x="0" y="-38100"/>
              <a:ext cx="3761018" cy="850900"/>
            </a:xfrm>
            <a:prstGeom prst="rect">
              <a:avLst/>
            </a:prstGeom>
          </p:spPr>
          <p:txBody>
            <a:bodyPr lIns="40426" tIns="40426" rIns="40426" bIns="40426" rtlCol="0" anchor="ctr"/>
            <a:lstStyle/>
            <a:p>
              <a:pPr algn="ctr">
                <a:lnSpc>
                  <a:spcPts val="2660"/>
                </a:lnSpc>
                <a:spcBef>
                  <a:spcPct val="0"/>
                </a:spcBef>
              </a:pPr>
              <a:endParaRPr/>
            </a:p>
          </p:txBody>
        </p:sp>
      </p:grpSp>
      <p:sp>
        <p:nvSpPr>
          <p:cNvPr id="16" name="Freeform 16"/>
          <p:cNvSpPr/>
          <p:nvPr/>
        </p:nvSpPr>
        <p:spPr>
          <a:xfrm rot="5400000">
            <a:off x="9621837" y="8461690"/>
            <a:ext cx="1365505" cy="2025666"/>
          </a:xfrm>
          <a:custGeom>
            <a:avLst/>
            <a:gdLst/>
            <a:ahLst/>
            <a:cxnLst/>
            <a:rect l="l" t="t" r="r" b="b"/>
            <a:pathLst>
              <a:path w="1365505" h="2025666">
                <a:moveTo>
                  <a:pt x="0" y="0"/>
                </a:moveTo>
                <a:lnTo>
                  <a:pt x="1365505" y="0"/>
                </a:lnTo>
                <a:lnTo>
                  <a:pt x="1365505" y="2025666"/>
                </a:lnTo>
                <a:lnTo>
                  <a:pt x="0" y="2025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7" name="Group 17"/>
          <p:cNvGrpSpPr/>
          <p:nvPr/>
        </p:nvGrpSpPr>
        <p:grpSpPr>
          <a:xfrm>
            <a:off x="7519046" y="8662046"/>
            <a:ext cx="1624954" cy="1624954"/>
            <a:chOff x="0" y="0"/>
            <a:chExt cx="812800" cy="812800"/>
          </a:xfrm>
        </p:grpSpPr>
        <p:sp>
          <p:nvSpPr>
            <p:cNvPr id="18" name="Freeform 1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E755"/>
            </a:solidFill>
          </p:spPr>
        </p:sp>
        <p:sp>
          <p:nvSpPr>
            <p:cNvPr id="19" name="TextBox 19"/>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20" name="Freeform 20"/>
          <p:cNvSpPr/>
          <p:nvPr/>
        </p:nvSpPr>
        <p:spPr>
          <a:xfrm>
            <a:off x="16808894"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AutoShape 21"/>
          <p:cNvSpPr/>
          <p:nvPr/>
        </p:nvSpPr>
        <p:spPr>
          <a:xfrm flipV="1">
            <a:off x="11786016" y="9474523"/>
            <a:ext cx="4424560" cy="0"/>
          </a:xfrm>
          <a:prstGeom prst="line">
            <a:avLst/>
          </a:prstGeom>
          <a:ln w="19050" cap="flat">
            <a:solidFill>
              <a:srgbClr val="3082DB"/>
            </a:solidFill>
            <a:prstDash val="solid"/>
            <a:headEnd type="none" w="sm" len="sm"/>
            <a:tailEnd type="none" w="sm" len="sm"/>
          </a:ln>
        </p:spPr>
      </p:sp>
      <p:sp>
        <p:nvSpPr>
          <p:cNvPr id="22" name="Freeform 22"/>
          <p:cNvSpPr/>
          <p:nvPr/>
        </p:nvSpPr>
        <p:spPr>
          <a:xfrm>
            <a:off x="7648771" y="8791771"/>
            <a:ext cx="1365505" cy="1365505"/>
          </a:xfrm>
          <a:custGeom>
            <a:avLst/>
            <a:gdLst/>
            <a:ahLst/>
            <a:cxnLst/>
            <a:rect l="l" t="t" r="r" b="b"/>
            <a:pathLst>
              <a:path w="1365505" h="1365505">
                <a:moveTo>
                  <a:pt x="0" y="0"/>
                </a:moveTo>
                <a:lnTo>
                  <a:pt x="1365504" y="0"/>
                </a:lnTo>
                <a:lnTo>
                  <a:pt x="1365504" y="1365504"/>
                </a:lnTo>
                <a:lnTo>
                  <a:pt x="0" y="1365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TextBox 23"/>
          <p:cNvSpPr txBox="1"/>
          <p:nvPr/>
        </p:nvSpPr>
        <p:spPr>
          <a:xfrm>
            <a:off x="1422786" y="1019175"/>
            <a:ext cx="6275819" cy="1066800"/>
          </a:xfrm>
          <a:prstGeom prst="rect">
            <a:avLst/>
          </a:prstGeom>
        </p:spPr>
        <p:txBody>
          <a:bodyPr lIns="0" tIns="0" rIns="0" bIns="0" rtlCol="0" anchor="t">
            <a:spAutoFit/>
          </a:bodyPr>
          <a:lstStyle/>
          <a:p>
            <a:pPr algn="l">
              <a:lnSpc>
                <a:spcPts val="8399"/>
              </a:lnSpc>
            </a:pPr>
            <a:r>
              <a:rPr lang="en-US" sz="6999">
                <a:solidFill>
                  <a:srgbClr val="3082DB"/>
                </a:solidFill>
                <a:latin typeface="Public Sans Heavy"/>
                <a:ea typeface="Public Sans Heavy"/>
                <a:cs typeface="Public Sans Heavy"/>
                <a:sym typeface="Public Sans Heavy"/>
              </a:rPr>
              <a:t>OVERVIEW</a:t>
            </a:r>
          </a:p>
        </p:txBody>
      </p:sp>
      <p:sp>
        <p:nvSpPr>
          <p:cNvPr id="24" name="TextBox 24"/>
          <p:cNvSpPr txBox="1"/>
          <p:nvPr/>
        </p:nvSpPr>
        <p:spPr>
          <a:xfrm>
            <a:off x="1422786" y="3484178"/>
            <a:ext cx="5922572" cy="4442460"/>
          </a:xfrm>
          <a:prstGeom prst="rect">
            <a:avLst/>
          </a:prstGeom>
        </p:spPr>
        <p:txBody>
          <a:bodyPr lIns="0" tIns="0" rIns="0" bIns="0" rtlCol="0" anchor="t">
            <a:spAutoFit/>
          </a:bodyPr>
          <a:lstStyle/>
          <a:p>
            <a:pPr algn="just">
              <a:lnSpc>
                <a:spcPts val="2939"/>
              </a:lnSpc>
            </a:pPr>
            <a:r>
              <a:rPr lang="en-US" sz="2099">
                <a:solidFill>
                  <a:srgbClr val="000000"/>
                </a:solidFill>
                <a:latin typeface="TT Firs Neue"/>
                <a:ea typeface="TT Firs Neue"/>
                <a:cs typeface="TT Firs Neue"/>
                <a:sym typeface="TT Firs Neue"/>
              </a:rPr>
              <a:t>In the increasingly globalized prospect of higher education, English-Medium Instruction (EMI) programs have emerged as a prominent strategy to attract and support international students. Given their significant presence as the largest source of international students in Taiwan, with 20,000+ students (RTI, 2023), Vietnamese students serve as dynamic representatives uniquely poised to explore the multifaceted advantages of higher education issues in Taiwan. </a:t>
            </a:r>
          </a:p>
          <a:p>
            <a:pPr algn="just">
              <a:lnSpc>
                <a:spcPts val="2939"/>
              </a:lnSpc>
            </a:pPr>
            <a:endParaRPr lang="en-US" sz="2099">
              <a:solidFill>
                <a:srgbClr val="000000"/>
              </a:solidFill>
              <a:latin typeface="TT Firs Neue"/>
              <a:ea typeface="TT Firs Neue"/>
              <a:cs typeface="TT Firs Neue"/>
              <a:sym typeface="TT Firs Neue"/>
            </a:endParaRPr>
          </a:p>
        </p:txBody>
      </p:sp>
      <p:sp>
        <p:nvSpPr>
          <p:cNvPr id="25" name="TextBox 25"/>
          <p:cNvSpPr txBox="1"/>
          <p:nvPr/>
        </p:nvSpPr>
        <p:spPr>
          <a:xfrm>
            <a:off x="1422786" y="2826105"/>
            <a:ext cx="6275819" cy="476250"/>
          </a:xfrm>
          <a:prstGeom prst="rect">
            <a:avLst/>
          </a:prstGeom>
        </p:spPr>
        <p:txBody>
          <a:bodyPr lIns="0" tIns="0" rIns="0" bIns="0" rtlCol="0" anchor="t">
            <a:spAutoFit/>
          </a:bodyPr>
          <a:lstStyle/>
          <a:p>
            <a:pPr algn="l">
              <a:lnSpc>
                <a:spcPts val="3600"/>
              </a:lnSpc>
            </a:pPr>
            <a:r>
              <a:rPr lang="en-US" sz="3000">
                <a:solidFill>
                  <a:srgbClr val="3082DB"/>
                </a:solidFill>
                <a:latin typeface="Public Sans Heavy"/>
                <a:ea typeface="Public Sans Heavy"/>
                <a:cs typeface="Public Sans Heavy"/>
                <a:sym typeface="Public Sans Heavy"/>
              </a:rPr>
              <a:t>Introduction</a:t>
            </a:r>
          </a:p>
        </p:txBody>
      </p:sp>
      <p:sp>
        <p:nvSpPr>
          <p:cNvPr id="26" name="Freeform 26"/>
          <p:cNvSpPr/>
          <p:nvPr/>
        </p:nvSpPr>
        <p:spPr>
          <a:xfrm>
            <a:off x="0" y="1568769"/>
            <a:ext cx="813334" cy="813334"/>
          </a:xfrm>
          <a:custGeom>
            <a:avLst/>
            <a:gdLst/>
            <a:ahLst/>
            <a:cxnLst/>
            <a:rect l="l" t="t" r="r" b="b"/>
            <a:pathLst>
              <a:path w="813334" h="813334">
                <a:moveTo>
                  <a:pt x="0" y="0"/>
                </a:moveTo>
                <a:lnTo>
                  <a:pt x="813334" y="0"/>
                </a:lnTo>
                <a:lnTo>
                  <a:pt x="813334" y="813334"/>
                </a:lnTo>
                <a:lnTo>
                  <a:pt x="0" y="8133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77694" y="244152"/>
            <a:ext cx="9160124" cy="4899348"/>
            <a:chOff x="0" y="0"/>
            <a:chExt cx="2787827" cy="1491086"/>
          </a:xfrm>
        </p:grpSpPr>
        <p:sp>
          <p:nvSpPr>
            <p:cNvPr id="3" name="Freeform 3"/>
            <p:cNvSpPr/>
            <p:nvPr/>
          </p:nvSpPr>
          <p:spPr>
            <a:xfrm>
              <a:off x="0" y="0"/>
              <a:ext cx="2787827" cy="1491086"/>
            </a:xfrm>
            <a:custGeom>
              <a:avLst/>
              <a:gdLst/>
              <a:ahLst/>
              <a:cxnLst/>
              <a:rect l="l" t="t" r="r" b="b"/>
              <a:pathLst>
                <a:path w="2787827" h="1491086">
                  <a:moveTo>
                    <a:pt x="0" y="0"/>
                  </a:moveTo>
                  <a:lnTo>
                    <a:pt x="2787827" y="0"/>
                  </a:lnTo>
                  <a:lnTo>
                    <a:pt x="2787827" y="1491086"/>
                  </a:lnTo>
                  <a:lnTo>
                    <a:pt x="0" y="1491086"/>
                  </a:lnTo>
                  <a:close/>
                </a:path>
              </a:pathLst>
            </a:custGeom>
            <a:blipFill>
              <a:blip r:embed="rId2"/>
              <a:stretch>
                <a:fillRect t="-2026" b="-2026"/>
              </a:stretch>
            </a:blipFill>
          </p:spPr>
        </p:sp>
      </p:grpSp>
      <p:grpSp>
        <p:nvGrpSpPr>
          <p:cNvPr id="4" name="Group 4"/>
          <p:cNvGrpSpPr/>
          <p:nvPr/>
        </p:nvGrpSpPr>
        <p:grpSpPr>
          <a:xfrm>
            <a:off x="813334" y="5724458"/>
            <a:ext cx="6705712" cy="2937588"/>
            <a:chOff x="0" y="0"/>
            <a:chExt cx="2669212" cy="1169309"/>
          </a:xfrm>
        </p:grpSpPr>
        <p:sp>
          <p:nvSpPr>
            <p:cNvPr id="5" name="Freeform 5"/>
            <p:cNvSpPr/>
            <p:nvPr/>
          </p:nvSpPr>
          <p:spPr>
            <a:xfrm>
              <a:off x="0" y="0"/>
              <a:ext cx="2669212" cy="1169309"/>
            </a:xfrm>
            <a:custGeom>
              <a:avLst/>
              <a:gdLst/>
              <a:ahLst/>
              <a:cxnLst/>
              <a:rect l="l" t="t" r="r" b="b"/>
              <a:pathLst>
                <a:path w="2669212" h="1169309">
                  <a:moveTo>
                    <a:pt x="0" y="0"/>
                  </a:moveTo>
                  <a:lnTo>
                    <a:pt x="2669212" y="0"/>
                  </a:lnTo>
                  <a:lnTo>
                    <a:pt x="2669212" y="1169309"/>
                  </a:lnTo>
                  <a:lnTo>
                    <a:pt x="0" y="1169309"/>
                  </a:lnTo>
                  <a:close/>
                </a:path>
              </a:pathLst>
            </a:custGeom>
            <a:solidFill>
              <a:srgbClr val="FBFBF3"/>
            </a:solidFill>
          </p:spPr>
        </p:sp>
        <p:sp>
          <p:nvSpPr>
            <p:cNvPr id="6" name="TextBox 6"/>
            <p:cNvSpPr txBox="1"/>
            <p:nvPr/>
          </p:nvSpPr>
          <p:spPr>
            <a:xfrm>
              <a:off x="0" y="-38100"/>
              <a:ext cx="2669212" cy="120740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0" y="2382103"/>
            <a:ext cx="813334" cy="3342355"/>
            <a:chOff x="0" y="0"/>
            <a:chExt cx="323748" cy="1330426"/>
          </a:xfrm>
        </p:grpSpPr>
        <p:sp>
          <p:nvSpPr>
            <p:cNvPr id="8" name="Freeform 8"/>
            <p:cNvSpPr/>
            <p:nvPr/>
          </p:nvSpPr>
          <p:spPr>
            <a:xfrm>
              <a:off x="0" y="0"/>
              <a:ext cx="323748" cy="1330426"/>
            </a:xfrm>
            <a:custGeom>
              <a:avLst/>
              <a:gdLst/>
              <a:ahLst/>
              <a:cxnLst/>
              <a:rect l="l" t="t" r="r" b="b"/>
              <a:pathLst>
                <a:path w="323748" h="1330426">
                  <a:moveTo>
                    <a:pt x="0" y="0"/>
                  </a:moveTo>
                  <a:lnTo>
                    <a:pt x="323748" y="0"/>
                  </a:lnTo>
                  <a:lnTo>
                    <a:pt x="323748" y="1330426"/>
                  </a:lnTo>
                  <a:lnTo>
                    <a:pt x="0" y="1330426"/>
                  </a:lnTo>
                  <a:close/>
                </a:path>
              </a:pathLst>
            </a:custGeom>
            <a:solidFill>
              <a:srgbClr val="3082DB"/>
            </a:solidFill>
          </p:spPr>
        </p:sp>
        <p:sp>
          <p:nvSpPr>
            <p:cNvPr id="9" name="TextBox 9"/>
            <p:cNvSpPr txBox="1"/>
            <p:nvPr/>
          </p:nvSpPr>
          <p:spPr>
            <a:xfrm>
              <a:off x="0" y="-38100"/>
              <a:ext cx="323748" cy="1368526"/>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5400000">
            <a:off x="2153249" y="8461690"/>
            <a:ext cx="1365505" cy="2025666"/>
          </a:xfrm>
          <a:custGeom>
            <a:avLst/>
            <a:gdLst/>
            <a:ahLst/>
            <a:cxnLst/>
            <a:rect l="l" t="t" r="r" b="b"/>
            <a:pathLst>
              <a:path w="1365505" h="2025666">
                <a:moveTo>
                  <a:pt x="0" y="0"/>
                </a:moveTo>
                <a:lnTo>
                  <a:pt x="1365505" y="0"/>
                </a:lnTo>
                <a:lnTo>
                  <a:pt x="1365505" y="2025666"/>
                </a:lnTo>
                <a:lnTo>
                  <a:pt x="0" y="2025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AutoShape 11"/>
          <p:cNvSpPr/>
          <p:nvPr/>
        </p:nvSpPr>
        <p:spPr>
          <a:xfrm flipV="1">
            <a:off x="4317428" y="9474523"/>
            <a:ext cx="4424560" cy="0"/>
          </a:xfrm>
          <a:prstGeom prst="line">
            <a:avLst/>
          </a:prstGeom>
          <a:ln w="19050" cap="flat">
            <a:solidFill>
              <a:srgbClr val="3082DB"/>
            </a:solidFill>
            <a:prstDash val="solid"/>
            <a:headEnd type="none" w="sm" len="sm"/>
            <a:tailEnd type="none" w="sm" len="sm"/>
          </a:ln>
        </p:spPr>
      </p:sp>
      <p:sp>
        <p:nvSpPr>
          <p:cNvPr id="12" name="Freeform 12"/>
          <p:cNvSpPr/>
          <p:nvPr/>
        </p:nvSpPr>
        <p:spPr>
          <a:xfrm>
            <a:off x="180182" y="8791771"/>
            <a:ext cx="1365505" cy="1365505"/>
          </a:xfrm>
          <a:custGeom>
            <a:avLst/>
            <a:gdLst/>
            <a:ahLst/>
            <a:cxnLst/>
            <a:rect l="l" t="t" r="r" b="b"/>
            <a:pathLst>
              <a:path w="1365505" h="1365505">
                <a:moveTo>
                  <a:pt x="0" y="0"/>
                </a:moveTo>
                <a:lnTo>
                  <a:pt x="1365505" y="0"/>
                </a:lnTo>
                <a:lnTo>
                  <a:pt x="1365505" y="1365504"/>
                </a:lnTo>
                <a:lnTo>
                  <a:pt x="0" y="1365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0" y="1568769"/>
            <a:ext cx="813334" cy="813334"/>
          </a:xfrm>
          <a:custGeom>
            <a:avLst/>
            <a:gdLst/>
            <a:ahLst/>
            <a:cxnLst/>
            <a:rect l="l" t="t" r="r" b="b"/>
            <a:pathLst>
              <a:path w="813334" h="813334">
                <a:moveTo>
                  <a:pt x="0" y="0"/>
                </a:moveTo>
                <a:lnTo>
                  <a:pt x="813334" y="0"/>
                </a:lnTo>
                <a:lnTo>
                  <a:pt x="813334" y="813334"/>
                </a:lnTo>
                <a:lnTo>
                  <a:pt x="0" y="8133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8577694" y="5837920"/>
            <a:ext cx="8085352" cy="3434486"/>
          </a:xfrm>
          <a:custGeom>
            <a:avLst/>
            <a:gdLst/>
            <a:ahLst/>
            <a:cxnLst/>
            <a:rect l="l" t="t" r="r" b="b"/>
            <a:pathLst>
              <a:path w="8085352" h="3434486">
                <a:moveTo>
                  <a:pt x="0" y="0"/>
                </a:moveTo>
                <a:lnTo>
                  <a:pt x="8085352" y="0"/>
                </a:lnTo>
                <a:lnTo>
                  <a:pt x="8085352" y="3434486"/>
                </a:lnTo>
                <a:lnTo>
                  <a:pt x="0" y="3434486"/>
                </a:lnTo>
                <a:lnTo>
                  <a:pt x="0" y="0"/>
                </a:lnTo>
                <a:close/>
              </a:path>
            </a:pathLst>
          </a:custGeom>
          <a:blipFill>
            <a:blip r:embed="rId9"/>
            <a:stretch>
              <a:fillRect/>
            </a:stretch>
          </a:blipFill>
        </p:spPr>
      </p:sp>
      <p:sp>
        <p:nvSpPr>
          <p:cNvPr id="15" name="TextBox 15"/>
          <p:cNvSpPr txBox="1"/>
          <p:nvPr/>
        </p:nvSpPr>
        <p:spPr>
          <a:xfrm>
            <a:off x="1422786" y="1019175"/>
            <a:ext cx="6275819" cy="1066800"/>
          </a:xfrm>
          <a:prstGeom prst="rect">
            <a:avLst/>
          </a:prstGeom>
        </p:spPr>
        <p:txBody>
          <a:bodyPr lIns="0" tIns="0" rIns="0" bIns="0" rtlCol="0" anchor="t">
            <a:spAutoFit/>
          </a:bodyPr>
          <a:lstStyle/>
          <a:p>
            <a:pPr algn="l">
              <a:lnSpc>
                <a:spcPts val="8399"/>
              </a:lnSpc>
            </a:pPr>
            <a:r>
              <a:rPr lang="en-US" sz="6999">
                <a:solidFill>
                  <a:srgbClr val="3082DB"/>
                </a:solidFill>
                <a:latin typeface="Public Sans Heavy"/>
                <a:ea typeface="Public Sans Heavy"/>
                <a:cs typeface="Public Sans Heavy"/>
                <a:sym typeface="Public Sans Heavy"/>
              </a:rPr>
              <a:t>OVERVIEW</a:t>
            </a:r>
          </a:p>
        </p:txBody>
      </p:sp>
      <p:sp>
        <p:nvSpPr>
          <p:cNvPr id="16" name="TextBox 16"/>
          <p:cNvSpPr txBox="1"/>
          <p:nvPr/>
        </p:nvSpPr>
        <p:spPr>
          <a:xfrm>
            <a:off x="1422786" y="3484178"/>
            <a:ext cx="5922572" cy="4070985"/>
          </a:xfrm>
          <a:prstGeom prst="rect">
            <a:avLst/>
          </a:prstGeom>
        </p:spPr>
        <p:txBody>
          <a:bodyPr lIns="0" tIns="0" rIns="0" bIns="0" rtlCol="0" anchor="t">
            <a:spAutoFit/>
          </a:bodyPr>
          <a:lstStyle/>
          <a:p>
            <a:pPr algn="just">
              <a:lnSpc>
                <a:spcPts val="2939"/>
              </a:lnSpc>
            </a:pPr>
            <a:r>
              <a:rPr lang="en-US" sz="2099" dirty="0">
                <a:solidFill>
                  <a:srgbClr val="000000"/>
                </a:solidFill>
                <a:latin typeface="TT Firs Neue"/>
                <a:ea typeface="TT Firs Neue"/>
                <a:cs typeface="TT Firs Neue"/>
                <a:sym typeface="TT Firs Neue"/>
              </a:rPr>
              <a:t>One of the key reasons more Vietnamese students choose EMI programs for their higher education in Taiwan is their perceived benefits (Dieu, 2021; Chang, 2023).  However, when those students experience the EMI courses, they may find drawbacks related to language ability, pedagogical methods, and other factors (Chou, 2016; Huang, 2020). Accordingly, This leads to the research question: </a:t>
            </a:r>
          </a:p>
          <a:p>
            <a:pPr algn="just">
              <a:lnSpc>
                <a:spcPts val="2939"/>
              </a:lnSpc>
            </a:pPr>
            <a:endParaRPr lang="en-US" sz="2099" dirty="0">
              <a:solidFill>
                <a:srgbClr val="000000"/>
              </a:solidFill>
              <a:latin typeface="TT Firs Neue"/>
              <a:ea typeface="TT Firs Neue"/>
              <a:cs typeface="TT Firs Neue"/>
              <a:sym typeface="TT Firs Neue"/>
            </a:endParaRPr>
          </a:p>
        </p:txBody>
      </p:sp>
      <p:sp>
        <p:nvSpPr>
          <p:cNvPr id="17" name="TextBox 17"/>
          <p:cNvSpPr txBox="1"/>
          <p:nvPr/>
        </p:nvSpPr>
        <p:spPr>
          <a:xfrm>
            <a:off x="1422786" y="2826105"/>
            <a:ext cx="6275819" cy="476250"/>
          </a:xfrm>
          <a:prstGeom prst="rect">
            <a:avLst/>
          </a:prstGeom>
        </p:spPr>
        <p:txBody>
          <a:bodyPr lIns="0" tIns="0" rIns="0" bIns="0" rtlCol="0" anchor="t">
            <a:spAutoFit/>
          </a:bodyPr>
          <a:lstStyle/>
          <a:p>
            <a:pPr algn="l">
              <a:lnSpc>
                <a:spcPts val="3600"/>
              </a:lnSpc>
            </a:pPr>
            <a:r>
              <a:rPr lang="en-US" sz="3000">
                <a:solidFill>
                  <a:srgbClr val="8C52FF"/>
                </a:solidFill>
                <a:latin typeface="Public Sans Heavy"/>
                <a:ea typeface="Public Sans Heavy"/>
                <a:cs typeface="Public Sans Heavy"/>
                <a:sym typeface="Public Sans Heavy"/>
              </a:rPr>
              <a:t>Motivation</a:t>
            </a:r>
          </a:p>
        </p:txBody>
      </p:sp>
      <p:sp>
        <p:nvSpPr>
          <p:cNvPr id="18" name="TextBox 18"/>
          <p:cNvSpPr txBox="1"/>
          <p:nvPr/>
        </p:nvSpPr>
        <p:spPr>
          <a:xfrm>
            <a:off x="10368068" y="4860858"/>
            <a:ext cx="7667800" cy="863600"/>
          </a:xfrm>
          <a:prstGeom prst="rect">
            <a:avLst/>
          </a:prstGeom>
        </p:spPr>
        <p:txBody>
          <a:bodyPr lIns="0" tIns="0" rIns="0" bIns="0" rtlCol="0" anchor="t">
            <a:spAutoFit/>
          </a:bodyPr>
          <a:lstStyle/>
          <a:p>
            <a:pPr algn="r">
              <a:lnSpc>
                <a:spcPts val="7000"/>
              </a:lnSpc>
            </a:pPr>
            <a:r>
              <a:rPr lang="en-US" sz="5000" spc="-175">
                <a:solidFill>
                  <a:srgbClr val="005AE0"/>
                </a:solidFill>
                <a:latin typeface="Cooper BT Bold Italics"/>
                <a:ea typeface="Cooper BT Bold Italics"/>
                <a:cs typeface="Cooper BT Bold Italics"/>
                <a:sym typeface="Cooper BT Bold Italics"/>
              </a:rPr>
              <a:t>Motives</a:t>
            </a:r>
          </a:p>
        </p:txBody>
      </p:sp>
      <p:sp>
        <p:nvSpPr>
          <p:cNvPr id="19" name="TextBox 19"/>
          <p:cNvSpPr txBox="1"/>
          <p:nvPr/>
        </p:nvSpPr>
        <p:spPr>
          <a:xfrm>
            <a:off x="10368068" y="9153525"/>
            <a:ext cx="7667800" cy="863600"/>
          </a:xfrm>
          <a:prstGeom prst="rect">
            <a:avLst/>
          </a:prstGeom>
        </p:spPr>
        <p:txBody>
          <a:bodyPr lIns="0" tIns="0" rIns="0" bIns="0" rtlCol="0" anchor="t">
            <a:spAutoFit/>
          </a:bodyPr>
          <a:lstStyle/>
          <a:p>
            <a:pPr algn="r">
              <a:lnSpc>
                <a:spcPts val="7000"/>
              </a:lnSpc>
            </a:pPr>
            <a:r>
              <a:rPr lang="en-US" sz="5000" spc="-175">
                <a:solidFill>
                  <a:srgbClr val="CB6CE6"/>
                </a:solidFill>
                <a:latin typeface="Cooper BT Bold Italics"/>
                <a:ea typeface="Cooper BT Bold Italics"/>
                <a:cs typeface="Cooper BT Bold Italics"/>
                <a:sym typeface="Cooper BT Bold Italics"/>
              </a:rPr>
              <a:t>Challenges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772962"/>
            <a:ext cx="8115300" cy="1864995"/>
          </a:xfrm>
          <a:prstGeom prst="rect">
            <a:avLst/>
          </a:prstGeom>
        </p:spPr>
        <p:txBody>
          <a:bodyPr lIns="0" tIns="0" rIns="0" bIns="0" rtlCol="0" anchor="t">
            <a:spAutoFit/>
          </a:bodyPr>
          <a:lstStyle/>
          <a:p>
            <a:pPr algn="l">
              <a:lnSpc>
                <a:spcPts val="7139"/>
              </a:lnSpc>
            </a:pPr>
            <a:r>
              <a:rPr lang="en-US" sz="6999">
                <a:solidFill>
                  <a:srgbClr val="3082DB"/>
                </a:solidFill>
                <a:latin typeface="Public Sans Heavy"/>
                <a:ea typeface="Public Sans Heavy"/>
                <a:cs typeface="Public Sans Heavy"/>
                <a:sym typeface="Public Sans Heavy"/>
              </a:rPr>
              <a:t>RESEARCH QUESTION</a:t>
            </a:r>
          </a:p>
        </p:txBody>
      </p:sp>
      <p:grpSp>
        <p:nvGrpSpPr>
          <p:cNvPr id="3" name="Group 3"/>
          <p:cNvGrpSpPr/>
          <p:nvPr/>
        </p:nvGrpSpPr>
        <p:grpSpPr>
          <a:xfrm>
            <a:off x="1028700" y="5143500"/>
            <a:ext cx="8115300" cy="5143500"/>
            <a:chOff x="0" y="0"/>
            <a:chExt cx="1396969" cy="885403"/>
          </a:xfrm>
        </p:grpSpPr>
        <p:sp>
          <p:nvSpPr>
            <p:cNvPr id="4" name="Freeform 4"/>
            <p:cNvSpPr/>
            <p:nvPr/>
          </p:nvSpPr>
          <p:spPr>
            <a:xfrm>
              <a:off x="0" y="0"/>
              <a:ext cx="1396969" cy="885403"/>
            </a:xfrm>
            <a:custGeom>
              <a:avLst/>
              <a:gdLst/>
              <a:ahLst/>
              <a:cxnLst/>
              <a:rect l="l" t="t" r="r" b="b"/>
              <a:pathLst>
                <a:path w="1396969" h="885403">
                  <a:moveTo>
                    <a:pt x="0" y="0"/>
                  </a:moveTo>
                  <a:lnTo>
                    <a:pt x="1396969" y="0"/>
                  </a:lnTo>
                  <a:lnTo>
                    <a:pt x="1396969" y="885403"/>
                  </a:lnTo>
                  <a:lnTo>
                    <a:pt x="0" y="885403"/>
                  </a:lnTo>
                  <a:close/>
                </a:path>
              </a:pathLst>
            </a:custGeom>
            <a:blipFill>
              <a:blip r:embed="rId2"/>
              <a:stretch>
                <a:fillRect t="-2559" b="-2559"/>
              </a:stretch>
            </a:blipFill>
          </p:spPr>
        </p:sp>
      </p:grpSp>
      <p:grpSp>
        <p:nvGrpSpPr>
          <p:cNvPr id="5" name="Group 5"/>
          <p:cNvGrpSpPr/>
          <p:nvPr/>
        </p:nvGrpSpPr>
        <p:grpSpPr>
          <a:xfrm>
            <a:off x="9144000" y="8662046"/>
            <a:ext cx="7519046" cy="1624954"/>
            <a:chOff x="0" y="0"/>
            <a:chExt cx="3761018" cy="812800"/>
          </a:xfrm>
        </p:grpSpPr>
        <p:sp>
          <p:nvSpPr>
            <p:cNvPr id="6" name="Freeform 6"/>
            <p:cNvSpPr/>
            <p:nvPr/>
          </p:nvSpPr>
          <p:spPr>
            <a:xfrm>
              <a:off x="0" y="0"/>
              <a:ext cx="3761018" cy="812800"/>
            </a:xfrm>
            <a:custGeom>
              <a:avLst/>
              <a:gdLst/>
              <a:ahLst/>
              <a:cxnLst/>
              <a:rect l="l" t="t" r="r" b="b"/>
              <a:pathLst>
                <a:path w="3761018" h="812800">
                  <a:moveTo>
                    <a:pt x="0" y="0"/>
                  </a:moveTo>
                  <a:lnTo>
                    <a:pt x="3761018" y="0"/>
                  </a:lnTo>
                  <a:lnTo>
                    <a:pt x="3761018" y="812800"/>
                  </a:lnTo>
                  <a:lnTo>
                    <a:pt x="0" y="812800"/>
                  </a:lnTo>
                  <a:close/>
                </a:path>
              </a:pathLst>
            </a:custGeom>
            <a:solidFill>
              <a:srgbClr val="FBFBF3"/>
            </a:solidFill>
          </p:spPr>
        </p:sp>
        <p:sp>
          <p:nvSpPr>
            <p:cNvPr id="7" name="TextBox 7"/>
            <p:cNvSpPr txBox="1"/>
            <p:nvPr/>
          </p:nvSpPr>
          <p:spPr>
            <a:xfrm>
              <a:off x="0" y="-38100"/>
              <a:ext cx="3761018" cy="850900"/>
            </a:xfrm>
            <a:prstGeom prst="rect">
              <a:avLst/>
            </a:prstGeom>
          </p:spPr>
          <p:txBody>
            <a:bodyPr lIns="40426" tIns="40426" rIns="40426" bIns="40426" rtlCol="0" anchor="ctr"/>
            <a:lstStyle/>
            <a:p>
              <a:pPr algn="ctr">
                <a:lnSpc>
                  <a:spcPts val="2660"/>
                </a:lnSpc>
                <a:spcBef>
                  <a:spcPct val="0"/>
                </a:spcBef>
              </a:pPr>
              <a:endParaRPr/>
            </a:p>
          </p:txBody>
        </p:sp>
      </p:grpSp>
      <p:sp>
        <p:nvSpPr>
          <p:cNvPr id="8" name="Freeform 8"/>
          <p:cNvSpPr/>
          <p:nvPr/>
        </p:nvSpPr>
        <p:spPr>
          <a:xfrm>
            <a:off x="8461248" y="8791771"/>
            <a:ext cx="1365505" cy="1365505"/>
          </a:xfrm>
          <a:custGeom>
            <a:avLst/>
            <a:gdLst/>
            <a:ahLst/>
            <a:cxnLst/>
            <a:rect l="l" t="t" r="r" b="b"/>
            <a:pathLst>
              <a:path w="1365505" h="1365505">
                <a:moveTo>
                  <a:pt x="0" y="0"/>
                </a:moveTo>
                <a:lnTo>
                  <a:pt x="1365504" y="0"/>
                </a:lnTo>
                <a:lnTo>
                  <a:pt x="1365504"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345948" y="5143500"/>
            <a:ext cx="1365505" cy="1365505"/>
          </a:xfrm>
          <a:custGeom>
            <a:avLst/>
            <a:gdLst/>
            <a:ahLst/>
            <a:cxnLst/>
            <a:rect l="l" t="t" r="r" b="b"/>
            <a:pathLst>
              <a:path w="1365505" h="1365505">
                <a:moveTo>
                  <a:pt x="0" y="0"/>
                </a:moveTo>
                <a:lnTo>
                  <a:pt x="1365504" y="0"/>
                </a:lnTo>
                <a:lnTo>
                  <a:pt x="1365504" y="1365505"/>
                </a:lnTo>
                <a:lnTo>
                  <a:pt x="0" y="13655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flipV="1">
            <a:off x="16820549" y="0"/>
            <a:ext cx="1467451" cy="2176898"/>
          </a:xfrm>
          <a:custGeom>
            <a:avLst/>
            <a:gdLst/>
            <a:ahLst/>
            <a:cxnLst/>
            <a:rect l="l" t="t" r="r" b="b"/>
            <a:pathLst>
              <a:path w="1467451" h="2176898">
                <a:moveTo>
                  <a:pt x="0" y="2176898"/>
                </a:moveTo>
                <a:lnTo>
                  <a:pt x="1467451" y="2176898"/>
                </a:lnTo>
                <a:lnTo>
                  <a:pt x="1467451" y="0"/>
                </a:lnTo>
                <a:lnTo>
                  <a:pt x="0" y="0"/>
                </a:lnTo>
                <a:lnTo>
                  <a:pt x="0" y="21768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AutoShape 11"/>
          <p:cNvSpPr/>
          <p:nvPr/>
        </p:nvSpPr>
        <p:spPr>
          <a:xfrm flipV="1">
            <a:off x="9922067" y="9474523"/>
            <a:ext cx="6350644" cy="0"/>
          </a:xfrm>
          <a:prstGeom prst="line">
            <a:avLst/>
          </a:prstGeom>
          <a:ln w="19050" cap="flat">
            <a:solidFill>
              <a:srgbClr val="3082DB"/>
            </a:solidFill>
            <a:prstDash val="solid"/>
            <a:headEnd type="none" w="sm" len="sm"/>
            <a:tailEnd type="none" w="sm" len="sm"/>
          </a:ln>
        </p:spPr>
      </p:sp>
      <p:sp>
        <p:nvSpPr>
          <p:cNvPr id="12" name="TextBox 12"/>
          <p:cNvSpPr txBox="1"/>
          <p:nvPr/>
        </p:nvSpPr>
        <p:spPr>
          <a:xfrm>
            <a:off x="9649325" y="2649059"/>
            <a:ext cx="8141422" cy="4899025"/>
          </a:xfrm>
          <a:prstGeom prst="rect">
            <a:avLst/>
          </a:prstGeom>
        </p:spPr>
        <p:txBody>
          <a:bodyPr lIns="0" tIns="0" rIns="0" bIns="0" rtlCol="0" anchor="t">
            <a:spAutoFit/>
          </a:bodyPr>
          <a:lstStyle/>
          <a:p>
            <a:pPr algn="just">
              <a:lnSpc>
                <a:spcPts val="5599"/>
              </a:lnSpc>
            </a:pPr>
            <a:r>
              <a:rPr lang="en-US" sz="3999">
                <a:solidFill>
                  <a:srgbClr val="305186"/>
                </a:solidFill>
                <a:latin typeface="Francois One"/>
                <a:ea typeface="Francois One"/>
                <a:cs typeface="Francois One"/>
                <a:sym typeface="Francois One"/>
              </a:rPr>
              <a:t>1.What are the challenges that correspond with the students' real-life experiences? </a:t>
            </a:r>
          </a:p>
          <a:p>
            <a:pPr algn="just">
              <a:lnSpc>
                <a:spcPts val="5599"/>
              </a:lnSpc>
            </a:pPr>
            <a:endParaRPr lang="en-US" sz="3999">
              <a:solidFill>
                <a:srgbClr val="305186"/>
              </a:solidFill>
              <a:latin typeface="Francois One"/>
              <a:ea typeface="Francois One"/>
              <a:cs typeface="Francois One"/>
              <a:sym typeface="Francois One"/>
            </a:endParaRPr>
          </a:p>
          <a:p>
            <a:pPr algn="just">
              <a:lnSpc>
                <a:spcPts val="5599"/>
              </a:lnSpc>
            </a:pPr>
            <a:r>
              <a:rPr lang="en-US" sz="3999">
                <a:solidFill>
                  <a:srgbClr val="305186"/>
                </a:solidFill>
                <a:latin typeface="Francois One"/>
                <a:ea typeface="Francois One"/>
                <a:cs typeface="Francois One"/>
                <a:sym typeface="Francois One"/>
              </a:rPr>
              <a:t>2.How can Machine Learning precisely forecast those challenges? </a:t>
            </a:r>
          </a:p>
          <a:p>
            <a:pPr algn="just">
              <a:lnSpc>
                <a:spcPts val="5599"/>
              </a:lnSpc>
            </a:pPr>
            <a:endParaRPr lang="en-US" sz="3999">
              <a:solidFill>
                <a:srgbClr val="305186"/>
              </a:solidFill>
              <a:latin typeface="Francois One"/>
              <a:ea typeface="Francois One"/>
              <a:cs typeface="Francois One"/>
              <a:sym typeface="Francois One"/>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01575" y="4836310"/>
            <a:ext cx="4786425" cy="3956771"/>
            <a:chOff x="0" y="0"/>
            <a:chExt cx="823936" cy="681119"/>
          </a:xfrm>
        </p:grpSpPr>
        <p:sp>
          <p:nvSpPr>
            <p:cNvPr id="3" name="Freeform 3"/>
            <p:cNvSpPr/>
            <p:nvPr/>
          </p:nvSpPr>
          <p:spPr>
            <a:xfrm>
              <a:off x="0" y="0"/>
              <a:ext cx="823936" cy="681119"/>
            </a:xfrm>
            <a:custGeom>
              <a:avLst/>
              <a:gdLst/>
              <a:ahLst/>
              <a:cxnLst/>
              <a:rect l="l" t="t" r="r" b="b"/>
              <a:pathLst>
                <a:path w="823936" h="681119">
                  <a:moveTo>
                    <a:pt x="0" y="0"/>
                  </a:moveTo>
                  <a:lnTo>
                    <a:pt x="823936" y="0"/>
                  </a:lnTo>
                  <a:lnTo>
                    <a:pt x="823936" y="681119"/>
                  </a:lnTo>
                  <a:lnTo>
                    <a:pt x="0" y="681119"/>
                  </a:lnTo>
                  <a:close/>
                </a:path>
              </a:pathLst>
            </a:custGeom>
            <a:blipFill>
              <a:blip r:embed="rId2"/>
              <a:stretch>
                <a:fillRect l="-23481" r="-23481"/>
              </a:stretch>
            </a:blipFill>
          </p:spPr>
        </p:sp>
      </p:grpSp>
      <p:sp>
        <p:nvSpPr>
          <p:cNvPr id="4" name="Freeform 4"/>
          <p:cNvSpPr/>
          <p:nvPr/>
        </p:nvSpPr>
        <p:spPr>
          <a:xfrm>
            <a:off x="1034542" y="5764049"/>
            <a:ext cx="596254" cy="469160"/>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34542" y="7892541"/>
            <a:ext cx="596254" cy="469160"/>
          </a:xfrm>
          <a:custGeom>
            <a:avLst/>
            <a:gdLst/>
            <a:ahLst/>
            <a:cxnLst/>
            <a:rect l="l" t="t" r="r" b="b"/>
            <a:pathLst>
              <a:path w="596254" h="596254">
                <a:moveTo>
                  <a:pt x="0" y="0"/>
                </a:moveTo>
                <a:lnTo>
                  <a:pt x="596254" y="0"/>
                </a:lnTo>
                <a:lnTo>
                  <a:pt x="596254" y="596253"/>
                </a:lnTo>
                <a:lnTo>
                  <a:pt x="0" y="596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0" y="0"/>
            <a:ext cx="1624954" cy="1624954"/>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8" name="TextBox 8"/>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9" name="Group 9"/>
          <p:cNvGrpSpPr/>
          <p:nvPr/>
        </p:nvGrpSpPr>
        <p:grpSpPr>
          <a:xfrm>
            <a:off x="129725" y="129725"/>
            <a:ext cx="1365505" cy="13655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11" name="TextBox 11"/>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3867151" y="8196827"/>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13501575" y="0"/>
            <a:ext cx="4786425" cy="4501307"/>
            <a:chOff x="0" y="0"/>
            <a:chExt cx="823936" cy="774856"/>
          </a:xfrm>
        </p:grpSpPr>
        <p:sp>
          <p:nvSpPr>
            <p:cNvPr id="14" name="Freeform 14"/>
            <p:cNvSpPr/>
            <p:nvPr/>
          </p:nvSpPr>
          <p:spPr>
            <a:xfrm>
              <a:off x="0" y="0"/>
              <a:ext cx="823936" cy="774856"/>
            </a:xfrm>
            <a:custGeom>
              <a:avLst/>
              <a:gdLst/>
              <a:ahLst/>
              <a:cxnLst/>
              <a:rect l="l" t="t" r="r" b="b"/>
              <a:pathLst>
                <a:path w="823936" h="774856">
                  <a:moveTo>
                    <a:pt x="0" y="0"/>
                  </a:moveTo>
                  <a:lnTo>
                    <a:pt x="823936" y="0"/>
                  </a:lnTo>
                  <a:lnTo>
                    <a:pt x="823936" y="774856"/>
                  </a:lnTo>
                  <a:lnTo>
                    <a:pt x="0" y="774856"/>
                  </a:lnTo>
                  <a:close/>
                </a:path>
              </a:pathLst>
            </a:custGeom>
            <a:blipFill>
              <a:blip r:embed="rId5"/>
              <a:stretch>
                <a:fillRect t="-29710" b="-29710"/>
              </a:stretch>
            </a:blipFill>
          </p:spPr>
        </p:sp>
      </p:grpSp>
      <p:grpSp>
        <p:nvGrpSpPr>
          <p:cNvPr id="15" name="Group 15"/>
          <p:cNvGrpSpPr/>
          <p:nvPr/>
        </p:nvGrpSpPr>
        <p:grpSpPr>
          <a:xfrm rot="5400000">
            <a:off x="11876621" y="0"/>
            <a:ext cx="1624954" cy="1624954"/>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17" name="TextBox 17"/>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18" name="Group 18"/>
          <p:cNvGrpSpPr/>
          <p:nvPr/>
        </p:nvGrpSpPr>
        <p:grpSpPr>
          <a:xfrm rot="5400000">
            <a:off x="12006346" y="129725"/>
            <a:ext cx="1365505" cy="136550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20" name="TextBox 2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5400000">
            <a:off x="11876621" y="1624954"/>
            <a:ext cx="1624954" cy="1624954"/>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23" name="TextBox 23"/>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24" name="Freeform 24"/>
          <p:cNvSpPr/>
          <p:nvPr/>
        </p:nvSpPr>
        <p:spPr>
          <a:xfrm rot="5400000">
            <a:off x="12006346" y="1782457"/>
            <a:ext cx="1365505" cy="1365505"/>
          </a:xfrm>
          <a:custGeom>
            <a:avLst/>
            <a:gdLst/>
            <a:ahLst/>
            <a:cxnLst/>
            <a:rect l="l" t="t" r="r" b="b"/>
            <a:pathLst>
              <a:path w="1365505" h="1365505">
                <a:moveTo>
                  <a:pt x="0" y="0"/>
                </a:moveTo>
                <a:lnTo>
                  <a:pt x="1365505" y="0"/>
                </a:lnTo>
                <a:lnTo>
                  <a:pt x="1365505" y="1365505"/>
                </a:lnTo>
                <a:lnTo>
                  <a:pt x="0" y="1365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5" name="Group 25"/>
          <p:cNvGrpSpPr/>
          <p:nvPr/>
        </p:nvGrpSpPr>
        <p:grpSpPr>
          <a:xfrm rot="5400000">
            <a:off x="9170552" y="5955977"/>
            <a:ext cx="7037092" cy="1624954"/>
            <a:chOff x="0" y="0"/>
            <a:chExt cx="3519945" cy="812800"/>
          </a:xfrm>
        </p:grpSpPr>
        <p:sp>
          <p:nvSpPr>
            <p:cNvPr id="26" name="Freeform 26"/>
            <p:cNvSpPr/>
            <p:nvPr/>
          </p:nvSpPr>
          <p:spPr>
            <a:xfrm>
              <a:off x="0" y="0"/>
              <a:ext cx="3519945" cy="812800"/>
            </a:xfrm>
            <a:custGeom>
              <a:avLst/>
              <a:gdLst/>
              <a:ahLst/>
              <a:cxnLst/>
              <a:rect l="l" t="t" r="r" b="b"/>
              <a:pathLst>
                <a:path w="3519945" h="812800">
                  <a:moveTo>
                    <a:pt x="0" y="0"/>
                  </a:moveTo>
                  <a:lnTo>
                    <a:pt x="3519945" y="0"/>
                  </a:lnTo>
                  <a:lnTo>
                    <a:pt x="3519945" y="812800"/>
                  </a:lnTo>
                  <a:lnTo>
                    <a:pt x="0" y="812800"/>
                  </a:lnTo>
                  <a:close/>
                </a:path>
              </a:pathLst>
            </a:custGeom>
            <a:solidFill>
              <a:srgbClr val="FBFBF3"/>
            </a:solidFill>
          </p:spPr>
        </p:sp>
        <p:sp>
          <p:nvSpPr>
            <p:cNvPr id="27" name="TextBox 27"/>
            <p:cNvSpPr txBox="1"/>
            <p:nvPr/>
          </p:nvSpPr>
          <p:spPr>
            <a:xfrm>
              <a:off x="0" y="-38100"/>
              <a:ext cx="3519945" cy="850900"/>
            </a:xfrm>
            <a:prstGeom prst="rect">
              <a:avLst/>
            </a:prstGeom>
          </p:spPr>
          <p:txBody>
            <a:bodyPr lIns="40426" tIns="40426" rIns="40426" bIns="40426" rtlCol="0" anchor="ctr"/>
            <a:lstStyle/>
            <a:p>
              <a:pPr algn="ctr">
                <a:lnSpc>
                  <a:spcPts val="2660"/>
                </a:lnSpc>
                <a:spcBef>
                  <a:spcPct val="0"/>
                </a:spcBef>
              </a:pPr>
              <a:endParaRPr/>
            </a:p>
          </p:txBody>
        </p:sp>
      </p:grpSp>
      <p:sp>
        <p:nvSpPr>
          <p:cNvPr id="28" name="Freeform 28"/>
          <p:cNvSpPr/>
          <p:nvPr/>
        </p:nvSpPr>
        <p:spPr>
          <a:xfrm rot="5400000">
            <a:off x="16196955" y="8638533"/>
            <a:ext cx="1365505" cy="1365505"/>
          </a:xfrm>
          <a:custGeom>
            <a:avLst/>
            <a:gdLst/>
            <a:ahLst/>
            <a:cxnLst/>
            <a:rect l="l" t="t" r="r" b="b"/>
            <a:pathLst>
              <a:path w="1365505" h="1365505">
                <a:moveTo>
                  <a:pt x="0" y="0"/>
                </a:moveTo>
                <a:lnTo>
                  <a:pt x="1365504" y="0"/>
                </a:lnTo>
                <a:lnTo>
                  <a:pt x="1365504" y="1365505"/>
                </a:lnTo>
                <a:lnTo>
                  <a:pt x="0" y="13655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Freeform 29"/>
          <p:cNvSpPr/>
          <p:nvPr/>
        </p:nvSpPr>
        <p:spPr>
          <a:xfrm>
            <a:off x="1028700" y="2162045"/>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30"/>
          <p:cNvSpPr/>
          <p:nvPr/>
        </p:nvSpPr>
        <p:spPr>
          <a:xfrm>
            <a:off x="1034542" y="3543159"/>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p:cNvSpPr txBox="1"/>
          <p:nvPr/>
        </p:nvSpPr>
        <p:spPr>
          <a:xfrm>
            <a:off x="1761647" y="8479269"/>
            <a:ext cx="9750820" cy="1842135"/>
          </a:xfrm>
          <a:prstGeom prst="rect">
            <a:avLst/>
          </a:prstGeom>
        </p:spPr>
        <p:txBody>
          <a:bodyPr lIns="0" tIns="0" rIns="0" bIns="0" rtlCol="0" anchor="t">
            <a:spAutoFit/>
          </a:bodyPr>
          <a:lstStyle/>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Facilitates academic engagement and cultural integration (Chu, et al., 2018).</a:t>
            </a:r>
          </a:p>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Enhances educational and cultural experiences (Gu et al., 2010; </a:t>
            </a:r>
            <a:r>
              <a:rPr lang="en-US" sz="2099" dirty="0" err="1">
                <a:solidFill>
                  <a:srgbClr val="000000"/>
                </a:solidFill>
                <a:latin typeface="TT Firs Neue"/>
                <a:ea typeface="TT Firs Neue"/>
                <a:cs typeface="TT Firs Neue"/>
                <a:sym typeface="TT Firs Neue"/>
              </a:rPr>
              <a:t>Marambe</a:t>
            </a:r>
            <a:r>
              <a:rPr lang="en-US" sz="2099" dirty="0">
                <a:solidFill>
                  <a:srgbClr val="000000"/>
                </a:solidFill>
                <a:latin typeface="TT Firs Neue"/>
                <a:ea typeface="TT Firs Neue"/>
                <a:cs typeface="TT Firs Neue"/>
                <a:sym typeface="TT Firs Neue"/>
              </a:rPr>
              <a:t>, et al., 2012).</a:t>
            </a:r>
          </a:p>
          <a:p>
            <a:pPr algn="l">
              <a:lnSpc>
                <a:spcPts val="2939"/>
              </a:lnSpc>
            </a:pPr>
            <a:endParaRPr lang="en-US" sz="2099" dirty="0">
              <a:solidFill>
                <a:srgbClr val="000000"/>
              </a:solidFill>
              <a:latin typeface="TT Firs Neue"/>
              <a:ea typeface="TT Firs Neue"/>
              <a:cs typeface="TT Firs Neue"/>
              <a:sym typeface="TT Firs Neue"/>
            </a:endParaRPr>
          </a:p>
        </p:txBody>
      </p:sp>
      <p:sp>
        <p:nvSpPr>
          <p:cNvPr id="32" name="TextBox 32"/>
          <p:cNvSpPr txBox="1"/>
          <p:nvPr/>
        </p:nvSpPr>
        <p:spPr>
          <a:xfrm>
            <a:off x="1761647" y="7943018"/>
            <a:ext cx="3034873" cy="476250"/>
          </a:xfrm>
          <a:prstGeom prst="rect">
            <a:avLst/>
          </a:prstGeom>
        </p:spPr>
        <p:txBody>
          <a:bodyPr lIns="0" tIns="0" rIns="0" bIns="0" rtlCol="0" anchor="t">
            <a:spAutoFit/>
          </a:bodyPr>
          <a:lstStyle/>
          <a:p>
            <a:pPr algn="l">
              <a:lnSpc>
                <a:spcPts val="3600"/>
              </a:lnSpc>
            </a:pPr>
            <a:r>
              <a:rPr lang="en-US" sz="3000" dirty="0">
                <a:solidFill>
                  <a:srgbClr val="3082DB"/>
                </a:solidFill>
                <a:latin typeface="Public Sans Bold"/>
                <a:ea typeface="Public Sans Bold"/>
                <a:cs typeface="Public Sans Bold"/>
                <a:sym typeface="Public Sans Bold"/>
              </a:rPr>
              <a:t>EMI Benefits</a:t>
            </a:r>
          </a:p>
        </p:txBody>
      </p:sp>
      <p:sp>
        <p:nvSpPr>
          <p:cNvPr id="33" name="TextBox 33"/>
          <p:cNvSpPr txBox="1"/>
          <p:nvPr/>
        </p:nvSpPr>
        <p:spPr>
          <a:xfrm>
            <a:off x="1815459" y="297050"/>
            <a:ext cx="8398299" cy="1864995"/>
          </a:xfrm>
          <a:prstGeom prst="rect">
            <a:avLst/>
          </a:prstGeom>
        </p:spPr>
        <p:txBody>
          <a:bodyPr lIns="0" tIns="0" rIns="0" bIns="0" rtlCol="0" anchor="t">
            <a:spAutoFit/>
          </a:bodyPr>
          <a:lstStyle/>
          <a:p>
            <a:pPr algn="l">
              <a:lnSpc>
                <a:spcPts val="7139"/>
              </a:lnSpc>
            </a:pPr>
            <a:r>
              <a:rPr lang="en-US" sz="6999">
                <a:solidFill>
                  <a:srgbClr val="3082DB"/>
                </a:solidFill>
                <a:latin typeface="Public Sans Bold"/>
                <a:ea typeface="Public Sans Bold"/>
                <a:cs typeface="Public Sans Bold"/>
                <a:sym typeface="Public Sans Bold"/>
              </a:rPr>
              <a:t>LITERATURE REVIEWS</a:t>
            </a:r>
          </a:p>
        </p:txBody>
      </p:sp>
      <p:sp>
        <p:nvSpPr>
          <p:cNvPr id="34" name="TextBox 34"/>
          <p:cNvSpPr txBox="1"/>
          <p:nvPr/>
        </p:nvSpPr>
        <p:spPr>
          <a:xfrm>
            <a:off x="1809281" y="6433542"/>
            <a:ext cx="9703187" cy="1842135"/>
          </a:xfrm>
          <a:prstGeom prst="rect">
            <a:avLst/>
          </a:prstGeom>
        </p:spPr>
        <p:txBody>
          <a:bodyPr lIns="0" tIns="0" rIns="0" bIns="0" rtlCol="0" anchor="t">
            <a:spAutoFit/>
          </a:bodyPr>
          <a:lstStyle/>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MOE initiatives to attract international students (Dieu, 2021; Chang, 2023).</a:t>
            </a:r>
          </a:p>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Goal: 320,000 foreign students by 2030 with a $162 million initiative (Huang, 2023).</a:t>
            </a:r>
          </a:p>
          <a:p>
            <a:pPr algn="l">
              <a:lnSpc>
                <a:spcPts val="2939"/>
              </a:lnSpc>
            </a:pPr>
            <a:endParaRPr lang="en-US" sz="2099" dirty="0">
              <a:solidFill>
                <a:srgbClr val="000000"/>
              </a:solidFill>
              <a:latin typeface="TT Firs Neue"/>
              <a:ea typeface="TT Firs Neue"/>
              <a:cs typeface="TT Firs Neue"/>
              <a:sym typeface="TT Firs Neue"/>
            </a:endParaRPr>
          </a:p>
        </p:txBody>
      </p:sp>
      <p:sp>
        <p:nvSpPr>
          <p:cNvPr id="35" name="TextBox 35"/>
          <p:cNvSpPr txBox="1"/>
          <p:nvPr/>
        </p:nvSpPr>
        <p:spPr>
          <a:xfrm>
            <a:off x="1761647" y="5814526"/>
            <a:ext cx="7823448" cy="476250"/>
          </a:xfrm>
          <a:prstGeom prst="rect">
            <a:avLst/>
          </a:prstGeom>
        </p:spPr>
        <p:txBody>
          <a:bodyPr lIns="0" tIns="0" rIns="0" bIns="0" rtlCol="0" anchor="t">
            <a:spAutoFit/>
          </a:bodyPr>
          <a:lstStyle/>
          <a:p>
            <a:pPr algn="l">
              <a:lnSpc>
                <a:spcPts val="3600"/>
              </a:lnSpc>
            </a:pPr>
            <a:r>
              <a:rPr lang="en-US" sz="3000">
                <a:solidFill>
                  <a:srgbClr val="3082DB"/>
                </a:solidFill>
                <a:latin typeface="Public Sans Bold"/>
                <a:ea typeface="Public Sans Bold"/>
                <a:cs typeface="Public Sans Bold"/>
                <a:sym typeface="Public Sans Bold"/>
              </a:rPr>
              <a:t>Higher Education Internationalization:</a:t>
            </a:r>
          </a:p>
        </p:txBody>
      </p:sp>
      <p:sp>
        <p:nvSpPr>
          <p:cNvPr id="36" name="TextBox 36"/>
          <p:cNvSpPr txBox="1"/>
          <p:nvPr/>
        </p:nvSpPr>
        <p:spPr>
          <a:xfrm>
            <a:off x="1761647" y="4129888"/>
            <a:ext cx="9916736" cy="1842135"/>
          </a:xfrm>
          <a:prstGeom prst="rect">
            <a:avLst/>
          </a:prstGeom>
        </p:spPr>
        <p:txBody>
          <a:bodyPr lIns="0" tIns="0" rIns="0" bIns="0" rtlCol="0" anchor="t">
            <a:spAutoFit/>
          </a:bodyPr>
          <a:lstStyle/>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Taiwan: One of Asia's four economic tigers.</a:t>
            </a:r>
          </a:p>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1990s: Dynamic capitalist economy with reduced government control over investment and trade (Dent, 2003).</a:t>
            </a:r>
          </a:p>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2021 GDP: $774.70 billion USD (World Bank), 0.33% of global economy.</a:t>
            </a:r>
          </a:p>
          <a:p>
            <a:pPr algn="l">
              <a:lnSpc>
                <a:spcPts val="2939"/>
              </a:lnSpc>
            </a:pPr>
            <a:endParaRPr lang="en-US" sz="2099" dirty="0">
              <a:solidFill>
                <a:srgbClr val="000000"/>
              </a:solidFill>
              <a:latin typeface="TT Firs Neue"/>
              <a:ea typeface="TT Firs Neue"/>
              <a:cs typeface="TT Firs Neue"/>
              <a:sym typeface="TT Firs Neue"/>
            </a:endParaRPr>
          </a:p>
        </p:txBody>
      </p:sp>
      <p:sp>
        <p:nvSpPr>
          <p:cNvPr id="37" name="TextBox 37"/>
          <p:cNvSpPr txBox="1"/>
          <p:nvPr/>
        </p:nvSpPr>
        <p:spPr>
          <a:xfrm>
            <a:off x="1761647" y="3593636"/>
            <a:ext cx="4985774" cy="476250"/>
          </a:xfrm>
          <a:prstGeom prst="rect">
            <a:avLst/>
          </a:prstGeom>
        </p:spPr>
        <p:txBody>
          <a:bodyPr lIns="0" tIns="0" rIns="0" bIns="0" rtlCol="0" anchor="t">
            <a:spAutoFit/>
          </a:bodyPr>
          <a:lstStyle/>
          <a:p>
            <a:pPr algn="l">
              <a:lnSpc>
                <a:spcPts val="3600"/>
              </a:lnSpc>
            </a:pPr>
            <a:r>
              <a:rPr lang="en-US" sz="3000">
                <a:solidFill>
                  <a:srgbClr val="3082DB"/>
                </a:solidFill>
                <a:latin typeface="Public Sans Bold"/>
                <a:ea typeface="Public Sans Bold"/>
                <a:cs typeface="Public Sans Bold"/>
                <a:sym typeface="Public Sans Bold"/>
              </a:rPr>
              <a:t>Economic Context</a:t>
            </a:r>
          </a:p>
        </p:txBody>
      </p:sp>
      <p:sp>
        <p:nvSpPr>
          <p:cNvPr id="38" name="TextBox 38"/>
          <p:cNvSpPr txBox="1"/>
          <p:nvPr/>
        </p:nvSpPr>
        <p:spPr>
          <a:xfrm>
            <a:off x="1755805" y="2748774"/>
            <a:ext cx="9756662" cy="727710"/>
          </a:xfrm>
          <a:prstGeom prst="rect">
            <a:avLst/>
          </a:prstGeom>
        </p:spPr>
        <p:txBody>
          <a:bodyPr lIns="0" tIns="0" rIns="0" bIns="0" rtlCol="0" anchor="t">
            <a:spAutoFit/>
          </a:bodyPr>
          <a:lstStyle/>
          <a:p>
            <a:pPr algn="l">
              <a:lnSpc>
                <a:spcPts val="2939"/>
              </a:lnSpc>
            </a:pPr>
            <a:r>
              <a:rPr lang="en-US" sz="2099">
                <a:solidFill>
                  <a:srgbClr val="000000"/>
                </a:solidFill>
                <a:latin typeface="TT Firs Neue"/>
                <a:ea typeface="TT Firs Neue"/>
                <a:cs typeface="TT Firs Neue"/>
                <a:sym typeface="TT Firs Neue"/>
              </a:rPr>
              <a:t>1987: Transition from centralized to government-regulated and market-driven management (Chou, 2015).</a:t>
            </a:r>
          </a:p>
        </p:txBody>
      </p:sp>
      <p:sp>
        <p:nvSpPr>
          <p:cNvPr id="39" name="TextBox 39"/>
          <p:cNvSpPr txBox="1"/>
          <p:nvPr/>
        </p:nvSpPr>
        <p:spPr>
          <a:xfrm>
            <a:off x="1755805" y="2212522"/>
            <a:ext cx="6010490" cy="476250"/>
          </a:xfrm>
          <a:prstGeom prst="rect">
            <a:avLst/>
          </a:prstGeom>
        </p:spPr>
        <p:txBody>
          <a:bodyPr lIns="0" tIns="0" rIns="0" bIns="0" rtlCol="0" anchor="t">
            <a:spAutoFit/>
          </a:bodyPr>
          <a:lstStyle/>
          <a:p>
            <a:pPr algn="l">
              <a:lnSpc>
                <a:spcPts val="3600"/>
              </a:lnSpc>
            </a:pPr>
            <a:r>
              <a:rPr lang="en-US" sz="3000">
                <a:solidFill>
                  <a:srgbClr val="3082DB"/>
                </a:solidFill>
                <a:latin typeface="Public Sans Bold"/>
                <a:ea typeface="Public Sans Bold"/>
                <a:cs typeface="Public Sans Bold"/>
                <a:sym typeface="Public Sans Bold"/>
              </a:rPr>
              <a:t>State Shift in Administration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par>
                                <p:cTn id="11" presetID="9"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dissolve">
                                      <p:cBhvr>
                                        <p:cTn id="19" dur="500"/>
                                        <p:tgtEl>
                                          <p:spTgt spid="39"/>
                                        </p:tgtEl>
                                      </p:cBhvr>
                                    </p:animEffect>
                                  </p:childTnLst>
                                </p:cTn>
                              </p:par>
                              <p:par>
                                <p:cTn id="20" presetID="9"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dissolve">
                                      <p:cBhvr>
                                        <p:cTn id="33" dur="500"/>
                                        <p:tgtEl>
                                          <p:spTgt spid="3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dissolve">
                                      <p:cBhvr>
                                        <p:cTn id="36" dur="500"/>
                                        <p:tgtEl>
                                          <p:spTgt spid="3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dissolve">
                                      <p:cBhvr>
                                        <p:cTn id="39" dur="500"/>
                                        <p:tgtEl>
                                          <p:spTgt spid="35"/>
                                        </p:tgtEl>
                                      </p:cBhvr>
                                    </p:animEffect>
                                  </p:childTnLst>
                                </p:cTn>
                              </p:par>
                              <p:par>
                                <p:cTn id="40" presetID="9"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dissolv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35"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01575" y="4836310"/>
            <a:ext cx="4786425" cy="3956771"/>
            <a:chOff x="0" y="0"/>
            <a:chExt cx="823936" cy="681119"/>
          </a:xfrm>
        </p:grpSpPr>
        <p:sp>
          <p:nvSpPr>
            <p:cNvPr id="3" name="Freeform 3"/>
            <p:cNvSpPr/>
            <p:nvPr/>
          </p:nvSpPr>
          <p:spPr>
            <a:xfrm>
              <a:off x="0" y="0"/>
              <a:ext cx="823936" cy="681119"/>
            </a:xfrm>
            <a:custGeom>
              <a:avLst/>
              <a:gdLst/>
              <a:ahLst/>
              <a:cxnLst/>
              <a:rect l="l" t="t" r="r" b="b"/>
              <a:pathLst>
                <a:path w="823936" h="681119">
                  <a:moveTo>
                    <a:pt x="0" y="0"/>
                  </a:moveTo>
                  <a:lnTo>
                    <a:pt x="823936" y="0"/>
                  </a:lnTo>
                  <a:lnTo>
                    <a:pt x="823936" y="681119"/>
                  </a:lnTo>
                  <a:lnTo>
                    <a:pt x="0" y="681119"/>
                  </a:lnTo>
                  <a:close/>
                </a:path>
              </a:pathLst>
            </a:custGeom>
            <a:blipFill>
              <a:blip r:embed="rId2"/>
              <a:stretch>
                <a:fillRect t="-70252" b="-11313"/>
              </a:stretch>
            </a:blipFill>
          </p:spPr>
        </p:sp>
      </p:grpSp>
      <p:sp>
        <p:nvSpPr>
          <p:cNvPr id="4" name="Freeform 4"/>
          <p:cNvSpPr/>
          <p:nvPr/>
        </p:nvSpPr>
        <p:spPr>
          <a:xfrm>
            <a:off x="654073" y="7636057"/>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0" y="0"/>
            <a:ext cx="1624954" cy="1624954"/>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7" name="TextBox 7"/>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8" name="Group 8"/>
          <p:cNvGrpSpPr/>
          <p:nvPr/>
        </p:nvGrpSpPr>
        <p:grpSpPr>
          <a:xfrm>
            <a:off x="129725" y="129725"/>
            <a:ext cx="1365505" cy="136550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3867151" y="8196827"/>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2"/>
          <p:cNvGrpSpPr/>
          <p:nvPr/>
        </p:nvGrpSpPr>
        <p:grpSpPr>
          <a:xfrm>
            <a:off x="13501575" y="0"/>
            <a:ext cx="4786425" cy="4836310"/>
            <a:chOff x="0" y="0"/>
            <a:chExt cx="823936" cy="832523"/>
          </a:xfrm>
        </p:grpSpPr>
        <p:sp>
          <p:nvSpPr>
            <p:cNvPr id="13" name="Freeform 13"/>
            <p:cNvSpPr/>
            <p:nvPr/>
          </p:nvSpPr>
          <p:spPr>
            <a:xfrm>
              <a:off x="0" y="0"/>
              <a:ext cx="823936" cy="832523"/>
            </a:xfrm>
            <a:custGeom>
              <a:avLst/>
              <a:gdLst/>
              <a:ahLst/>
              <a:cxnLst/>
              <a:rect l="l" t="t" r="r" b="b"/>
              <a:pathLst>
                <a:path w="823936" h="832523">
                  <a:moveTo>
                    <a:pt x="0" y="0"/>
                  </a:moveTo>
                  <a:lnTo>
                    <a:pt x="823936" y="0"/>
                  </a:lnTo>
                  <a:lnTo>
                    <a:pt x="823936" y="832523"/>
                  </a:lnTo>
                  <a:lnTo>
                    <a:pt x="0" y="832523"/>
                  </a:lnTo>
                  <a:close/>
                </a:path>
              </a:pathLst>
            </a:custGeom>
            <a:blipFill>
              <a:blip r:embed="rId5"/>
              <a:stretch>
                <a:fillRect l="-39915" r="-39915"/>
              </a:stretch>
            </a:blipFill>
          </p:spPr>
        </p:sp>
      </p:grpSp>
      <p:grpSp>
        <p:nvGrpSpPr>
          <p:cNvPr id="14" name="Group 14"/>
          <p:cNvGrpSpPr/>
          <p:nvPr/>
        </p:nvGrpSpPr>
        <p:grpSpPr>
          <a:xfrm rot="5400000">
            <a:off x="11876621" y="0"/>
            <a:ext cx="1624954" cy="1624954"/>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16" name="TextBox 16"/>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17" name="Group 17"/>
          <p:cNvGrpSpPr/>
          <p:nvPr/>
        </p:nvGrpSpPr>
        <p:grpSpPr>
          <a:xfrm rot="5400000">
            <a:off x="12006346" y="129725"/>
            <a:ext cx="1365505" cy="136550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DE755"/>
            </a:solidFill>
          </p:spPr>
        </p:sp>
        <p:sp>
          <p:nvSpPr>
            <p:cNvPr id="19" name="TextBox 19"/>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5400000">
            <a:off x="11876621" y="1624954"/>
            <a:ext cx="1624954" cy="1624954"/>
            <a:chOff x="0" y="0"/>
            <a:chExt cx="812800" cy="812800"/>
          </a:xfrm>
        </p:grpSpPr>
        <p:sp>
          <p:nvSpPr>
            <p:cNvPr id="21" name="Freeform 2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22" name="TextBox 22"/>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23" name="Freeform 23"/>
          <p:cNvSpPr/>
          <p:nvPr/>
        </p:nvSpPr>
        <p:spPr>
          <a:xfrm rot="5400000">
            <a:off x="12006346" y="1782457"/>
            <a:ext cx="1365505" cy="1365505"/>
          </a:xfrm>
          <a:custGeom>
            <a:avLst/>
            <a:gdLst/>
            <a:ahLst/>
            <a:cxnLst/>
            <a:rect l="l" t="t" r="r" b="b"/>
            <a:pathLst>
              <a:path w="1365505" h="1365505">
                <a:moveTo>
                  <a:pt x="0" y="0"/>
                </a:moveTo>
                <a:lnTo>
                  <a:pt x="1365505" y="0"/>
                </a:lnTo>
                <a:lnTo>
                  <a:pt x="1365505" y="1365505"/>
                </a:lnTo>
                <a:lnTo>
                  <a:pt x="0" y="1365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4" name="Group 24"/>
          <p:cNvGrpSpPr/>
          <p:nvPr/>
        </p:nvGrpSpPr>
        <p:grpSpPr>
          <a:xfrm rot="5400000">
            <a:off x="9170552" y="5955977"/>
            <a:ext cx="7037092" cy="1624954"/>
            <a:chOff x="0" y="0"/>
            <a:chExt cx="3519945" cy="812800"/>
          </a:xfrm>
        </p:grpSpPr>
        <p:sp>
          <p:nvSpPr>
            <p:cNvPr id="25" name="Freeform 25"/>
            <p:cNvSpPr/>
            <p:nvPr/>
          </p:nvSpPr>
          <p:spPr>
            <a:xfrm>
              <a:off x="0" y="0"/>
              <a:ext cx="3519945" cy="812800"/>
            </a:xfrm>
            <a:custGeom>
              <a:avLst/>
              <a:gdLst/>
              <a:ahLst/>
              <a:cxnLst/>
              <a:rect l="l" t="t" r="r" b="b"/>
              <a:pathLst>
                <a:path w="3519945" h="812800">
                  <a:moveTo>
                    <a:pt x="0" y="0"/>
                  </a:moveTo>
                  <a:lnTo>
                    <a:pt x="3519945" y="0"/>
                  </a:lnTo>
                  <a:lnTo>
                    <a:pt x="3519945" y="812800"/>
                  </a:lnTo>
                  <a:lnTo>
                    <a:pt x="0" y="812800"/>
                  </a:lnTo>
                  <a:close/>
                </a:path>
              </a:pathLst>
            </a:custGeom>
            <a:solidFill>
              <a:srgbClr val="FBFBF3"/>
            </a:solidFill>
          </p:spPr>
        </p:sp>
        <p:sp>
          <p:nvSpPr>
            <p:cNvPr id="26" name="TextBox 26"/>
            <p:cNvSpPr txBox="1"/>
            <p:nvPr/>
          </p:nvSpPr>
          <p:spPr>
            <a:xfrm>
              <a:off x="0" y="-38100"/>
              <a:ext cx="3519945" cy="850900"/>
            </a:xfrm>
            <a:prstGeom prst="rect">
              <a:avLst/>
            </a:prstGeom>
          </p:spPr>
          <p:txBody>
            <a:bodyPr lIns="40426" tIns="40426" rIns="40426" bIns="40426" rtlCol="0" anchor="ctr"/>
            <a:lstStyle/>
            <a:p>
              <a:pPr algn="ctr">
                <a:lnSpc>
                  <a:spcPts val="2660"/>
                </a:lnSpc>
                <a:spcBef>
                  <a:spcPct val="0"/>
                </a:spcBef>
              </a:pPr>
              <a:endParaRPr/>
            </a:p>
          </p:txBody>
        </p:sp>
      </p:grpSp>
      <p:sp>
        <p:nvSpPr>
          <p:cNvPr id="27" name="Freeform 27"/>
          <p:cNvSpPr/>
          <p:nvPr/>
        </p:nvSpPr>
        <p:spPr>
          <a:xfrm rot="5400000">
            <a:off x="16196955" y="8638533"/>
            <a:ext cx="1365505" cy="1365505"/>
          </a:xfrm>
          <a:custGeom>
            <a:avLst/>
            <a:gdLst/>
            <a:ahLst/>
            <a:cxnLst/>
            <a:rect l="l" t="t" r="r" b="b"/>
            <a:pathLst>
              <a:path w="1365505" h="1365505">
                <a:moveTo>
                  <a:pt x="0" y="0"/>
                </a:moveTo>
                <a:lnTo>
                  <a:pt x="1365504" y="0"/>
                </a:lnTo>
                <a:lnTo>
                  <a:pt x="1365504" y="1365505"/>
                </a:lnTo>
                <a:lnTo>
                  <a:pt x="0" y="13655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355946" y="2176332"/>
            <a:ext cx="596254" cy="596254"/>
          </a:xfrm>
          <a:custGeom>
            <a:avLst/>
            <a:gdLst/>
            <a:ahLst/>
            <a:cxnLst/>
            <a:rect l="l" t="t" r="r" b="b"/>
            <a:pathLst>
              <a:path w="596254" h="596254">
                <a:moveTo>
                  <a:pt x="0" y="0"/>
                </a:moveTo>
                <a:lnTo>
                  <a:pt x="596254" y="0"/>
                </a:lnTo>
                <a:lnTo>
                  <a:pt x="596254" y="596254"/>
                </a:lnTo>
                <a:lnTo>
                  <a:pt x="0" y="596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TextBox 29"/>
          <p:cNvSpPr txBox="1"/>
          <p:nvPr/>
        </p:nvSpPr>
        <p:spPr>
          <a:xfrm>
            <a:off x="1083052" y="8242797"/>
            <a:ext cx="10431620" cy="2213610"/>
          </a:xfrm>
          <a:prstGeom prst="rect">
            <a:avLst/>
          </a:prstGeom>
        </p:spPr>
        <p:txBody>
          <a:bodyPr lIns="0" tIns="0" rIns="0" bIns="0" rtlCol="0" anchor="t">
            <a:spAutoFit/>
          </a:bodyPr>
          <a:lstStyle/>
          <a:p>
            <a:pPr marL="453388" lvl="1" indent="-226694" algn="l">
              <a:lnSpc>
                <a:spcPts val="2939"/>
              </a:lnSpc>
              <a:buFont typeface="Arial"/>
              <a:buChar char="•"/>
            </a:pPr>
            <a:r>
              <a:rPr lang="en-US" sz="2099">
                <a:solidFill>
                  <a:srgbClr val="000000"/>
                </a:solidFill>
                <a:latin typeface="TT Firs Neue"/>
                <a:ea typeface="TT Firs Neue"/>
                <a:cs typeface="TT Firs Neue"/>
                <a:sym typeface="TT Firs Neue"/>
              </a:rPr>
              <a:t>Internationalization of Taiwan's higher education enriches academic and cultural diversity.</a:t>
            </a:r>
          </a:p>
          <a:p>
            <a:pPr marL="453388" lvl="1" indent="-226694" algn="l">
              <a:lnSpc>
                <a:spcPts val="2939"/>
              </a:lnSpc>
              <a:buFont typeface="Arial"/>
              <a:buChar char="•"/>
            </a:pPr>
            <a:r>
              <a:rPr lang="en-US" sz="2099">
                <a:solidFill>
                  <a:srgbClr val="000000"/>
                </a:solidFill>
                <a:latin typeface="TT Firs Neue"/>
                <a:ea typeface="TT Firs Neue"/>
                <a:cs typeface="TT Firs Neue"/>
                <a:sym typeface="TT Firs Neue"/>
              </a:rPr>
              <a:t>Need for holistic approach: robust language support, comprehensive financial aid, accessible healthcare (Andrade, 2006; Zhang &amp; Goodson, 2011; OECD, 2020; Li, Wang, &amp; Xiao, 2021).</a:t>
            </a:r>
          </a:p>
          <a:p>
            <a:pPr algn="l">
              <a:lnSpc>
                <a:spcPts val="2939"/>
              </a:lnSpc>
            </a:pPr>
            <a:endParaRPr lang="en-US" sz="2099">
              <a:solidFill>
                <a:srgbClr val="000000"/>
              </a:solidFill>
              <a:latin typeface="TT Firs Neue"/>
              <a:ea typeface="TT Firs Neue"/>
              <a:cs typeface="TT Firs Neue"/>
              <a:sym typeface="TT Firs Neue"/>
            </a:endParaRPr>
          </a:p>
        </p:txBody>
      </p:sp>
      <p:sp>
        <p:nvSpPr>
          <p:cNvPr id="30" name="TextBox 30"/>
          <p:cNvSpPr txBox="1"/>
          <p:nvPr/>
        </p:nvSpPr>
        <p:spPr>
          <a:xfrm>
            <a:off x="1381179" y="7686534"/>
            <a:ext cx="3034873" cy="476250"/>
          </a:xfrm>
          <a:prstGeom prst="rect">
            <a:avLst/>
          </a:prstGeom>
        </p:spPr>
        <p:txBody>
          <a:bodyPr lIns="0" tIns="0" rIns="0" bIns="0" rtlCol="0" anchor="t">
            <a:spAutoFit/>
          </a:bodyPr>
          <a:lstStyle/>
          <a:p>
            <a:pPr algn="l">
              <a:lnSpc>
                <a:spcPts val="3600"/>
              </a:lnSpc>
            </a:pPr>
            <a:r>
              <a:rPr lang="en-US" sz="3000">
                <a:solidFill>
                  <a:srgbClr val="CB6CE6"/>
                </a:solidFill>
                <a:latin typeface="Public Sans Bold"/>
                <a:ea typeface="Public Sans Bold"/>
                <a:cs typeface="Public Sans Bold"/>
                <a:sym typeface="Public Sans Bold"/>
              </a:rPr>
              <a:t>Yes, and </a:t>
            </a:r>
          </a:p>
        </p:txBody>
      </p:sp>
      <p:sp>
        <p:nvSpPr>
          <p:cNvPr id="31" name="TextBox 31"/>
          <p:cNvSpPr txBox="1"/>
          <p:nvPr/>
        </p:nvSpPr>
        <p:spPr>
          <a:xfrm>
            <a:off x="1815459" y="297050"/>
            <a:ext cx="8398299" cy="1864995"/>
          </a:xfrm>
          <a:prstGeom prst="rect">
            <a:avLst/>
          </a:prstGeom>
        </p:spPr>
        <p:txBody>
          <a:bodyPr lIns="0" tIns="0" rIns="0" bIns="0" rtlCol="0" anchor="t">
            <a:spAutoFit/>
          </a:bodyPr>
          <a:lstStyle/>
          <a:p>
            <a:pPr algn="l">
              <a:lnSpc>
                <a:spcPts val="7139"/>
              </a:lnSpc>
            </a:pPr>
            <a:r>
              <a:rPr lang="en-US" sz="6999">
                <a:solidFill>
                  <a:srgbClr val="CB6CE6"/>
                </a:solidFill>
                <a:latin typeface="Public Sans Bold"/>
                <a:ea typeface="Public Sans Bold"/>
                <a:cs typeface="Public Sans Bold"/>
                <a:sym typeface="Public Sans Bold"/>
              </a:rPr>
              <a:t>LITERATURE REVIEWS</a:t>
            </a:r>
          </a:p>
        </p:txBody>
      </p:sp>
      <p:sp>
        <p:nvSpPr>
          <p:cNvPr id="32" name="TextBox 32"/>
          <p:cNvSpPr txBox="1"/>
          <p:nvPr/>
        </p:nvSpPr>
        <p:spPr>
          <a:xfrm>
            <a:off x="952200" y="2748774"/>
            <a:ext cx="10560267" cy="5185410"/>
          </a:xfrm>
          <a:prstGeom prst="rect">
            <a:avLst/>
          </a:prstGeom>
        </p:spPr>
        <p:txBody>
          <a:bodyPr lIns="0" tIns="0" rIns="0" bIns="0" rtlCol="0" anchor="t">
            <a:spAutoFit/>
          </a:bodyPr>
          <a:lstStyle/>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Socio-Cultural:</a:t>
            </a:r>
          </a:p>
          <a:p>
            <a:pPr marL="906777" lvl="2" indent="-302259" algn="l">
              <a:lnSpc>
                <a:spcPts val="2939"/>
              </a:lnSpc>
              <a:buFont typeface="Arial"/>
              <a:buChar char="⚬"/>
            </a:pPr>
            <a:r>
              <a:rPr lang="en-US" sz="2099" dirty="0">
                <a:solidFill>
                  <a:srgbClr val="000000"/>
                </a:solidFill>
                <a:latin typeface="TT Firs Neue"/>
                <a:ea typeface="TT Firs Neue"/>
                <a:cs typeface="TT Firs Neue"/>
                <a:sym typeface="TT Firs Neue"/>
              </a:rPr>
              <a:t>Cultural adjustment, language barriers (</a:t>
            </a:r>
            <a:r>
              <a:rPr lang="en-US" sz="2099" dirty="0" err="1">
                <a:solidFill>
                  <a:srgbClr val="000000"/>
                </a:solidFill>
                <a:latin typeface="TT Firs Neue"/>
                <a:ea typeface="TT Firs Neue"/>
                <a:cs typeface="TT Firs Neue"/>
                <a:sym typeface="TT Firs Neue"/>
              </a:rPr>
              <a:t>Medved</a:t>
            </a:r>
            <a:r>
              <a:rPr lang="en-US" sz="2099" dirty="0">
                <a:solidFill>
                  <a:srgbClr val="000000"/>
                </a:solidFill>
                <a:latin typeface="TT Firs Neue"/>
                <a:ea typeface="TT Firs Neue"/>
                <a:cs typeface="TT Firs Neue"/>
                <a:sym typeface="TT Firs Neue"/>
              </a:rPr>
              <a:t>, et al., 2013; Huang &amp; Chang, 2011).</a:t>
            </a:r>
          </a:p>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Academic:</a:t>
            </a:r>
          </a:p>
          <a:p>
            <a:pPr marL="906777" lvl="2" indent="-302259" algn="l">
              <a:lnSpc>
                <a:spcPts val="2939"/>
              </a:lnSpc>
              <a:buFont typeface="Arial"/>
              <a:buChar char="⚬"/>
            </a:pPr>
            <a:r>
              <a:rPr lang="en-US" sz="2099" dirty="0">
                <a:solidFill>
                  <a:srgbClr val="000000"/>
                </a:solidFill>
                <a:latin typeface="TT Firs Neue"/>
                <a:ea typeface="TT Firs Neue"/>
                <a:cs typeface="TT Firs Neue"/>
                <a:sym typeface="TT Firs Neue"/>
              </a:rPr>
              <a:t>Academic literacy and pedagogical practices (Ryan &amp; </a:t>
            </a:r>
            <a:r>
              <a:rPr lang="en-US" sz="2099" dirty="0" err="1">
                <a:solidFill>
                  <a:srgbClr val="000000"/>
                </a:solidFill>
                <a:latin typeface="TT Firs Neue"/>
                <a:ea typeface="TT Firs Neue"/>
                <a:cs typeface="TT Firs Neue"/>
                <a:sym typeface="TT Firs Neue"/>
              </a:rPr>
              <a:t>Viete</a:t>
            </a:r>
            <a:r>
              <a:rPr lang="en-US" sz="2099" dirty="0">
                <a:solidFill>
                  <a:srgbClr val="000000"/>
                </a:solidFill>
                <a:latin typeface="TT Firs Neue"/>
                <a:ea typeface="TT Firs Neue"/>
                <a:cs typeface="TT Firs Neue"/>
                <a:sym typeface="TT Firs Neue"/>
              </a:rPr>
              <a:t>, 2009).</a:t>
            </a:r>
          </a:p>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Financial:</a:t>
            </a:r>
          </a:p>
          <a:p>
            <a:pPr marL="906777" lvl="2" indent="-302259" algn="l">
              <a:lnSpc>
                <a:spcPts val="2939"/>
              </a:lnSpc>
              <a:buFont typeface="Arial"/>
              <a:buChar char="⚬"/>
            </a:pPr>
            <a:r>
              <a:rPr lang="en-US" sz="2099" dirty="0">
                <a:solidFill>
                  <a:srgbClr val="005AE0"/>
                </a:solidFill>
                <a:latin typeface="TT Firs Neue"/>
                <a:ea typeface="TT Firs Neue"/>
                <a:cs typeface="TT Firs Neue"/>
                <a:sym typeface="TT Firs Neue"/>
              </a:rPr>
              <a:t>Even Taiwan’s school fee is more </a:t>
            </a:r>
            <a:r>
              <a:rPr lang="en-US" sz="2099" dirty="0" err="1">
                <a:solidFill>
                  <a:srgbClr val="005AE0"/>
                </a:solidFill>
                <a:latin typeface="TT Firs Neue"/>
                <a:ea typeface="TT Firs Neue"/>
                <a:cs typeface="TT Firs Neue"/>
                <a:sym typeface="TT Firs Neue"/>
              </a:rPr>
              <a:t>favourable</a:t>
            </a:r>
            <a:r>
              <a:rPr lang="en-US" sz="2099" dirty="0">
                <a:solidFill>
                  <a:srgbClr val="005AE0"/>
                </a:solidFill>
                <a:latin typeface="TT Firs Neue"/>
                <a:ea typeface="TT Firs Neue"/>
                <a:cs typeface="TT Firs Neue"/>
                <a:sym typeface="TT Firs Neue"/>
              </a:rPr>
              <a:t> to compare with China, </a:t>
            </a:r>
            <a:r>
              <a:rPr lang="en-US" sz="2099" dirty="0" err="1">
                <a:solidFill>
                  <a:srgbClr val="005AE0"/>
                </a:solidFill>
                <a:latin typeface="TT Firs Neue"/>
                <a:ea typeface="TT Firs Neue"/>
                <a:cs typeface="TT Firs Neue"/>
                <a:sym typeface="TT Firs Neue"/>
              </a:rPr>
              <a:t>HongKong</a:t>
            </a:r>
            <a:r>
              <a:rPr lang="en-US" sz="2099" dirty="0">
                <a:solidFill>
                  <a:srgbClr val="005AE0"/>
                </a:solidFill>
                <a:latin typeface="TT Firs Neue"/>
                <a:ea typeface="TT Firs Neue"/>
                <a:cs typeface="TT Firs Neue"/>
                <a:sym typeface="TT Firs Neue"/>
              </a:rPr>
              <a:t>, Singapore, and so on, but financial aid and scholarships impact student decisions  (</a:t>
            </a:r>
            <a:r>
              <a:rPr lang="en-US" sz="2099" dirty="0" err="1">
                <a:solidFill>
                  <a:srgbClr val="005AE0"/>
                </a:solidFill>
                <a:latin typeface="TT Firs Neue"/>
                <a:ea typeface="TT Firs Neue"/>
                <a:cs typeface="TT Firs Neue"/>
                <a:sym typeface="TT Firs Neue"/>
              </a:rPr>
              <a:t>Vuong</a:t>
            </a:r>
            <a:r>
              <a:rPr lang="en-US" sz="2099" dirty="0">
                <a:solidFill>
                  <a:srgbClr val="005AE0"/>
                </a:solidFill>
                <a:latin typeface="TT Firs Neue"/>
                <a:ea typeface="TT Firs Neue"/>
                <a:cs typeface="TT Firs Neue"/>
                <a:sym typeface="TT Firs Neue"/>
              </a:rPr>
              <a:t> et al., 2021; Phan &amp; Liu, 2022).  </a:t>
            </a:r>
            <a:r>
              <a:rPr lang="en-US" sz="2099" dirty="0">
                <a:solidFill>
                  <a:srgbClr val="F05E36"/>
                </a:solidFill>
                <a:latin typeface="TT Firs Neue"/>
                <a:ea typeface="TT Firs Neue"/>
                <a:cs typeface="TT Firs Neue"/>
                <a:sym typeface="TT Firs Neue"/>
              </a:rPr>
              <a:t>Budget constraints, scholarships crucial (Shieh, 2014; MOE, 2009)</a:t>
            </a:r>
            <a:r>
              <a:rPr lang="en-US" sz="2099" dirty="0">
                <a:solidFill>
                  <a:srgbClr val="000000"/>
                </a:solidFill>
                <a:latin typeface="TT Firs Neue"/>
                <a:ea typeface="TT Firs Neue"/>
                <a:cs typeface="TT Firs Neue"/>
                <a:sym typeface="TT Firs Neue"/>
              </a:rPr>
              <a:t>.</a:t>
            </a:r>
          </a:p>
          <a:p>
            <a:pPr marL="453388" lvl="1" indent="-226694" algn="l">
              <a:lnSpc>
                <a:spcPts val="2939"/>
              </a:lnSpc>
              <a:buFont typeface="Arial"/>
              <a:buChar char="•"/>
            </a:pPr>
            <a:r>
              <a:rPr lang="en-US" sz="2099" dirty="0">
                <a:solidFill>
                  <a:srgbClr val="000000"/>
                </a:solidFill>
                <a:latin typeface="TT Firs Neue"/>
                <a:ea typeface="TT Firs Neue"/>
                <a:cs typeface="TT Firs Neue"/>
                <a:sym typeface="TT Firs Neue"/>
              </a:rPr>
              <a:t>Health:</a:t>
            </a:r>
          </a:p>
          <a:p>
            <a:pPr marL="906777" lvl="2" indent="-302259" algn="l">
              <a:lnSpc>
                <a:spcPts val="2939"/>
              </a:lnSpc>
              <a:buFont typeface="Arial"/>
              <a:buChar char="⚬"/>
            </a:pPr>
            <a:r>
              <a:rPr lang="en-US" sz="2099" dirty="0">
                <a:solidFill>
                  <a:srgbClr val="000000"/>
                </a:solidFill>
                <a:latin typeface="TT Firs Neue"/>
                <a:ea typeface="TT Firs Neue"/>
                <a:cs typeface="TT Firs Neue"/>
                <a:sym typeface="TT Firs Neue"/>
              </a:rPr>
              <a:t>Mental health and well-being (Mori, 2000; Sandhu &amp; </a:t>
            </a:r>
            <a:r>
              <a:rPr lang="en-US" sz="2099" dirty="0" err="1">
                <a:solidFill>
                  <a:srgbClr val="000000"/>
                </a:solidFill>
                <a:latin typeface="TT Firs Neue"/>
                <a:ea typeface="TT Firs Neue"/>
                <a:cs typeface="TT Firs Neue"/>
                <a:sym typeface="TT Firs Neue"/>
              </a:rPr>
              <a:t>Asrabadi</a:t>
            </a:r>
            <a:r>
              <a:rPr lang="en-US" sz="2099" dirty="0">
                <a:solidFill>
                  <a:srgbClr val="000000"/>
                </a:solidFill>
                <a:latin typeface="TT Firs Neue"/>
                <a:ea typeface="TT Firs Neue"/>
                <a:cs typeface="TT Firs Neue"/>
                <a:sym typeface="TT Firs Neue"/>
              </a:rPr>
              <a:t>, 1994; Ward, 1997; Ward &amp; Low, 2004).</a:t>
            </a:r>
          </a:p>
          <a:p>
            <a:pPr algn="l">
              <a:lnSpc>
                <a:spcPts val="2939"/>
              </a:lnSpc>
            </a:pPr>
            <a:endParaRPr lang="en-US" sz="2099" dirty="0">
              <a:solidFill>
                <a:srgbClr val="000000"/>
              </a:solidFill>
              <a:latin typeface="TT Firs Neue"/>
              <a:ea typeface="TT Firs Neue"/>
              <a:cs typeface="TT Firs Neue"/>
              <a:sym typeface="TT Firs Neue"/>
            </a:endParaRPr>
          </a:p>
        </p:txBody>
      </p:sp>
      <p:sp>
        <p:nvSpPr>
          <p:cNvPr id="33" name="TextBox 33"/>
          <p:cNvSpPr txBox="1"/>
          <p:nvPr/>
        </p:nvSpPr>
        <p:spPr>
          <a:xfrm>
            <a:off x="1083052" y="2226809"/>
            <a:ext cx="8158451" cy="476250"/>
          </a:xfrm>
          <a:prstGeom prst="rect">
            <a:avLst/>
          </a:prstGeom>
        </p:spPr>
        <p:txBody>
          <a:bodyPr lIns="0" tIns="0" rIns="0" bIns="0" rtlCol="0" anchor="t">
            <a:spAutoFit/>
          </a:bodyPr>
          <a:lstStyle/>
          <a:p>
            <a:pPr algn="l">
              <a:lnSpc>
                <a:spcPts val="3600"/>
              </a:lnSpc>
            </a:pPr>
            <a:r>
              <a:rPr lang="en-US" sz="3000">
                <a:solidFill>
                  <a:srgbClr val="CB6CE6"/>
                </a:solidFill>
                <a:latin typeface="Public Sans Bold"/>
                <a:ea typeface="Public Sans Bold"/>
                <a:cs typeface="Public Sans Bold"/>
                <a:sym typeface="Public Sans Bold"/>
              </a:rPr>
              <a:t>Challenges for International Students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dissolve">
                                      <p:cBhvr>
                                        <p:cTn id="18" dur="500"/>
                                        <p:tgtEl>
                                          <p:spTgt spid="30"/>
                                        </p:tgtEl>
                                      </p:cBhvr>
                                    </p:animEffec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dissolv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624954" cy="162495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82DB"/>
            </a:solidFill>
          </p:spPr>
        </p:sp>
        <p:sp>
          <p:nvSpPr>
            <p:cNvPr id="4" name="TextBox 4"/>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5" name="Freeform 5"/>
          <p:cNvSpPr/>
          <p:nvPr/>
        </p:nvSpPr>
        <p:spPr>
          <a:xfrm>
            <a:off x="125980" y="129725"/>
            <a:ext cx="1372994" cy="1365505"/>
          </a:xfrm>
          <a:custGeom>
            <a:avLst/>
            <a:gdLst/>
            <a:ahLst/>
            <a:cxnLst/>
            <a:rect l="l" t="t" r="r" b="b"/>
            <a:pathLst>
              <a:path w="1372994" h="1365505">
                <a:moveTo>
                  <a:pt x="0" y="0"/>
                </a:moveTo>
                <a:lnTo>
                  <a:pt x="1372994" y="0"/>
                </a:lnTo>
                <a:lnTo>
                  <a:pt x="1372994" y="1365504"/>
                </a:lnTo>
                <a:lnTo>
                  <a:pt x="0" y="1365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0" y="3249908"/>
            <a:ext cx="1624954" cy="7037092"/>
            <a:chOff x="0" y="0"/>
            <a:chExt cx="812800" cy="3519945"/>
          </a:xfrm>
        </p:grpSpPr>
        <p:sp>
          <p:nvSpPr>
            <p:cNvPr id="7" name="Freeform 7"/>
            <p:cNvSpPr/>
            <p:nvPr/>
          </p:nvSpPr>
          <p:spPr>
            <a:xfrm>
              <a:off x="0" y="0"/>
              <a:ext cx="812800" cy="3519945"/>
            </a:xfrm>
            <a:custGeom>
              <a:avLst/>
              <a:gdLst/>
              <a:ahLst/>
              <a:cxnLst/>
              <a:rect l="l" t="t" r="r" b="b"/>
              <a:pathLst>
                <a:path w="812800" h="3519945">
                  <a:moveTo>
                    <a:pt x="0" y="0"/>
                  </a:moveTo>
                  <a:lnTo>
                    <a:pt x="812800" y="0"/>
                  </a:lnTo>
                  <a:lnTo>
                    <a:pt x="812800" y="3519945"/>
                  </a:lnTo>
                  <a:lnTo>
                    <a:pt x="0" y="3519945"/>
                  </a:lnTo>
                  <a:close/>
                </a:path>
              </a:pathLst>
            </a:custGeom>
            <a:solidFill>
              <a:srgbClr val="FBFBF3"/>
            </a:solidFill>
          </p:spPr>
        </p:sp>
        <p:sp>
          <p:nvSpPr>
            <p:cNvPr id="8" name="TextBox 8"/>
            <p:cNvSpPr txBox="1"/>
            <p:nvPr/>
          </p:nvSpPr>
          <p:spPr>
            <a:xfrm>
              <a:off x="0" y="-38100"/>
              <a:ext cx="812800" cy="3558045"/>
            </a:xfrm>
            <a:prstGeom prst="rect">
              <a:avLst/>
            </a:prstGeom>
          </p:spPr>
          <p:txBody>
            <a:bodyPr lIns="40426" tIns="40426" rIns="40426" bIns="40426" rtlCol="0" anchor="ctr"/>
            <a:lstStyle/>
            <a:p>
              <a:pPr algn="ctr">
                <a:lnSpc>
                  <a:spcPts val="2660"/>
                </a:lnSpc>
                <a:spcBef>
                  <a:spcPct val="0"/>
                </a:spcBef>
              </a:pPr>
              <a:endParaRPr/>
            </a:p>
          </p:txBody>
        </p:sp>
      </p:grpSp>
      <p:grpSp>
        <p:nvGrpSpPr>
          <p:cNvPr id="9" name="Group 9"/>
          <p:cNvGrpSpPr/>
          <p:nvPr/>
        </p:nvGrpSpPr>
        <p:grpSpPr>
          <a:xfrm>
            <a:off x="16836661" y="61467"/>
            <a:ext cx="1451339" cy="10287000"/>
            <a:chOff x="0" y="0"/>
            <a:chExt cx="725958" cy="5145545"/>
          </a:xfrm>
        </p:grpSpPr>
        <p:sp>
          <p:nvSpPr>
            <p:cNvPr id="10" name="Freeform 10"/>
            <p:cNvSpPr/>
            <p:nvPr/>
          </p:nvSpPr>
          <p:spPr>
            <a:xfrm>
              <a:off x="0" y="0"/>
              <a:ext cx="725958" cy="5145545"/>
            </a:xfrm>
            <a:custGeom>
              <a:avLst/>
              <a:gdLst/>
              <a:ahLst/>
              <a:cxnLst/>
              <a:rect l="l" t="t" r="r" b="b"/>
              <a:pathLst>
                <a:path w="725958" h="5145545">
                  <a:moveTo>
                    <a:pt x="0" y="0"/>
                  </a:moveTo>
                  <a:lnTo>
                    <a:pt x="725958" y="0"/>
                  </a:lnTo>
                  <a:lnTo>
                    <a:pt x="725958" y="5145545"/>
                  </a:lnTo>
                  <a:lnTo>
                    <a:pt x="0" y="5145545"/>
                  </a:lnTo>
                  <a:close/>
                </a:path>
              </a:pathLst>
            </a:custGeom>
            <a:solidFill>
              <a:srgbClr val="FBFBF3"/>
            </a:solidFill>
          </p:spPr>
        </p:sp>
        <p:sp>
          <p:nvSpPr>
            <p:cNvPr id="11" name="TextBox 11"/>
            <p:cNvSpPr txBox="1"/>
            <p:nvPr/>
          </p:nvSpPr>
          <p:spPr>
            <a:xfrm>
              <a:off x="0" y="-38100"/>
              <a:ext cx="725958" cy="5183645"/>
            </a:xfrm>
            <a:prstGeom prst="rect">
              <a:avLst/>
            </a:prstGeom>
          </p:spPr>
          <p:txBody>
            <a:bodyPr lIns="40426" tIns="40426" rIns="40426" bIns="40426" rtlCol="0" anchor="ctr"/>
            <a:lstStyle/>
            <a:p>
              <a:pPr algn="ctr">
                <a:lnSpc>
                  <a:spcPts val="2660"/>
                </a:lnSpc>
                <a:spcBef>
                  <a:spcPct val="0"/>
                </a:spcBef>
              </a:pPr>
              <a:endParaRPr/>
            </a:p>
          </p:txBody>
        </p:sp>
      </p:grpSp>
      <p:sp>
        <p:nvSpPr>
          <p:cNvPr id="12" name="Freeform 12"/>
          <p:cNvSpPr/>
          <p:nvPr/>
        </p:nvSpPr>
        <p:spPr>
          <a:xfrm>
            <a:off x="125980" y="8083542"/>
            <a:ext cx="1365505" cy="2025666"/>
          </a:xfrm>
          <a:custGeom>
            <a:avLst/>
            <a:gdLst/>
            <a:ahLst/>
            <a:cxnLst/>
            <a:rect l="l" t="t" r="r" b="b"/>
            <a:pathLst>
              <a:path w="1365505" h="2025666">
                <a:moveTo>
                  <a:pt x="0" y="0"/>
                </a:moveTo>
                <a:lnTo>
                  <a:pt x="1365505" y="0"/>
                </a:lnTo>
                <a:lnTo>
                  <a:pt x="1365505" y="2025666"/>
                </a:lnTo>
                <a:lnTo>
                  <a:pt x="0" y="2025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3" name="Group 13"/>
          <p:cNvGrpSpPr/>
          <p:nvPr/>
        </p:nvGrpSpPr>
        <p:grpSpPr>
          <a:xfrm>
            <a:off x="0" y="1624954"/>
            <a:ext cx="1624954" cy="1624954"/>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15" name="TextBox 15"/>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grpSp>
        <p:nvGrpSpPr>
          <p:cNvPr id="16" name="Group 16"/>
          <p:cNvGrpSpPr/>
          <p:nvPr/>
        </p:nvGrpSpPr>
        <p:grpSpPr>
          <a:xfrm>
            <a:off x="16663046" y="0"/>
            <a:ext cx="1624954" cy="1624954"/>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EC472"/>
            </a:solidFill>
          </p:spPr>
        </p:sp>
        <p:sp>
          <p:nvSpPr>
            <p:cNvPr id="18" name="TextBox 18"/>
            <p:cNvSpPr txBox="1"/>
            <p:nvPr/>
          </p:nvSpPr>
          <p:spPr>
            <a:xfrm>
              <a:off x="0" y="-38100"/>
              <a:ext cx="812800" cy="850900"/>
            </a:xfrm>
            <a:prstGeom prst="rect">
              <a:avLst/>
            </a:prstGeom>
          </p:spPr>
          <p:txBody>
            <a:bodyPr lIns="40426" tIns="40426" rIns="40426" bIns="40426" rtlCol="0" anchor="ctr"/>
            <a:lstStyle/>
            <a:p>
              <a:pPr algn="ctr">
                <a:lnSpc>
                  <a:spcPts val="2660"/>
                </a:lnSpc>
                <a:spcBef>
                  <a:spcPct val="0"/>
                </a:spcBef>
              </a:pPr>
              <a:endParaRPr/>
            </a:p>
          </p:txBody>
        </p:sp>
      </p:grpSp>
      <p:sp>
        <p:nvSpPr>
          <p:cNvPr id="19" name="Freeform 19"/>
          <p:cNvSpPr/>
          <p:nvPr/>
        </p:nvSpPr>
        <p:spPr>
          <a:xfrm>
            <a:off x="157503" y="1754678"/>
            <a:ext cx="1365505" cy="1365505"/>
          </a:xfrm>
          <a:custGeom>
            <a:avLst/>
            <a:gdLst/>
            <a:ahLst/>
            <a:cxnLst/>
            <a:rect l="l" t="t" r="r" b="b"/>
            <a:pathLst>
              <a:path w="1365505" h="1365505">
                <a:moveTo>
                  <a:pt x="0" y="0"/>
                </a:moveTo>
                <a:lnTo>
                  <a:pt x="1365505" y="0"/>
                </a:lnTo>
                <a:lnTo>
                  <a:pt x="1365505" y="1365505"/>
                </a:lnTo>
                <a:lnTo>
                  <a:pt x="0" y="13655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16792771" y="129725"/>
            <a:ext cx="1365505" cy="1365505"/>
          </a:xfrm>
          <a:custGeom>
            <a:avLst/>
            <a:gdLst/>
            <a:ahLst/>
            <a:cxnLst/>
            <a:rect l="l" t="t" r="r" b="b"/>
            <a:pathLst>
              <a:path w="1365505" h="1365505">
                <a:moveTo>
                  <a:pt x="0" y="0"/>
                </a:moveTo>
                <a:lnTo>
                  <a:pt x="1365504" y="0"/>
                </a:lnTo>
                <a:lnTo>
                  <a:pt x="1365504" y="1365504"/>
                </a:lnTo>
                <a:lnTo>
                  <a:pt x="0" y="13655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AutoShape 21"/>
          <p:cNvSpPr/>
          <p:nvPr/>
        </p:nvSpPr>
        <p:spPr>
          <a:xfrm flipV="1">
            <a:off x="10768954" y="812477"/>
            <a:ext cx="5454824" cy="0"/>
          </a:xfrm>
          <a:prstGeom prst="line">
            <a:avLst/>
          </a:prstGeom>
          <a:ln w="19050" cap="flat">
            <a:solidFill>
              <a:srgbClr val="3082DB"/>
            </a:solidFill>
            <a:prstDash val="solid"/>
            <a:headEnd type="none" w="sm" len="sm"/>
            <a:tailEnd type="none" w="sm" len="sm"/>
          </a:ln>
        </p:spPr>
      </p:sp>
      <p:grpSp>
        <p:nvGrpSpPr>
          <p:cNvPr id="22" name="Group 22"/>
          <p:cNvGrpSpPr/>
          <p:nvPr/>
        </p:nvGrpSpPr>
        <p:grpSpPr>
          <a:xfrm>
            <a:off x="1618382" y="1346663"/>
            <a:ext cx="7313588" cy="878121"/>
            <a:chOff x="0" y="0"/>
            <a:chExt cx="3384774" cy="406400"/>
          </a:xfrm>
        </p:grpSpPr>
        <p:sp>
          <p:nvSpPr>
            <p:cNvPr id="23" name="Freeform 23"/>
            <p:cNvSpPr/>
            <p:nvPr/>
          </p:nvSpPr>
          <p:spPr>
            <a:xfrm>
              <a:off x="0" y="0"/>
              <a:ext cx="3384774" cy="406400"/>
            </a:xfrm>
            <a:custGeom>
              <a:avLst/>
              <a:gdLst/>
              <a:ahLst/>
              <a:cxnLst/>
              <a:rect l="l" t="t" r="r" b="b"/>
              <a:pathLst>
                <a:path w="3384774" h="406400">
                  <a:moveTo>
                    <a:pt x="3181574" y="0"/>
                  </a:moveTo>
                  <a:cubicBezTo>
                    <a:pt x="3293798" y="0"/>
                    <a:pt x="3384774" y="90976"/>
                    <a:pt x="3384774" y="203200"/>
                  </a:cubicBezTo>
                  <a:cubicBezTo>
                    <a:pt x="3384774" y="315424"/>
                    <a:pt x="3293798" y="406400"/>
                    <a:pt x="3181574" y="406400"/>
                  </a:cubicBezTo>
                  <a:lnTo>
                    <a:pt x="203200" y="406400"/>
                  </a:lnTo>
                  <a:cubicBezTo>
                    <a:pt x="90976" y="406400"/>
                    <a:pt x="0" y="315424"/>
                    <a:pt x="0" y="203200"/>
                  </a:cubicBezTo>
                  <a:cubicBezTo>
                    <a:pt x="0" y="90976"/>
                    <a:pt x="90976" y="0"/>
                    <a:pt x="203200" y="0"/>
                  </a:cubicBezTo>
                  <a:close/>
                </a:path>
              </a:pathLst>
            </a:custGeom>
            <a:solidFill>
              <a:srgbClr val="FBFBF3"/>
            </a:solidFill>
          </p:spPr>
        </p:sp>
        <p:sp>
          <p:nvSpPr>
            <p:cNvPr id="24" name="TextBox 24"/>
            <p:cNvSpPr txBox="1"/>
            <p:nvPr/>
          </p:nvSpPr>
          <p:spPr>
            <a:xfrm>
              <a:off x="0" y="-38100"/>
              <a:ext cx="3384774" cy="444500"/>
            </a:xfrm>
            <a:prstGeom prst="rect">
              <a:avLst/>
            </a:prstGeom>
          </p:spPr>
          <p:txBody>
            <a:bodyPr lIns="50800" tIns="50800" rIns="50800" bIns="50800" rtlCol="0" anchor="ctr"/>
            <a:lstStyle/>
            <a:p>
              <a:pPr algn="ctr">
                <a:lnSpc>
                  <a:spcPts val="2660"/>
                </a:lnSpc>
              </a:pPr>
              <a:endParaRPr/>
            </a:p>
          </p:txBody>
        </p:sp>
      </p:grpSp>
      <p:grpSp>
        <p:nvGrpSpPr>
          <p:cNvPr id="25" name="Group 25"/>
          <p:cNvGrpSpPr/>
          <p:nvPr/>
        </p:nvGrpSpPr>
        <p:grpSpPr>
          <a:xfrm>
            <a:off x="1833990" y="1838507"/>
            <a:ext cx="451016" cy="45101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E755"/>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28" name="Group 28"/>
          <p:cNvGrpSpPr/>
          <p:nvPr/>
        </p:nvGrpSpPr>
        <p:grpSpPr>
          <a:xfrm>
            <a:off x="1745982" y="4205109"/>
            <a:ext cx="7313588" cy="878121"/>
            <a:chOff x="0" y="0"/>
            <a:chExt cx="3384774" cy="406400"/>
          </a:xfrm>
        </p:grpSpPr>
        <p:sp>
          <p:nvSpPr>
            <p:cNvPr id="29" name="Freeform 29"/>
            <p:cNvSpPr/>
            <p:nvPr/>
          </p:nvSpPr>
          <p:spPr>
            <a:xfrm>
              <a:off x="0" y="0"/>
              <a:ext cx="3384774" cy="406400"/>
            </a:xfrm>
            <a:custGeom>
              <a:avLst/>
              <a:gdLst/>
              <a:ahLst/>
              <a:cxnLst/>
              <a:rect l="l" t="t" r="r" b="b"/>
              <a:pathLst>
                <a:path w="3384774" h="406400">
                  <a:moveTo>
                    <a:pt x="3181574" y="0"/>
                  </a:moveTo>
                  <a:cubicBezTo>
                    <a:pt x="3293798" y="0"/>
                    <a:pt x="3384774" y="90976"/>
                    <a:pt x="3384774" y="203200"/>
                  </a:cubicBezTo>
                  <a:cubicBezTo>
                    <a:pt x="3384774" y="315424"/>
                    <a:pt x="3293798" y="406400"/>
                    <a:pt x="3181574" y="406400"/>
                  </a:cubicBezTo>
                  <a:lnTo>
                    <a:pt x="203200" y="406400"/>
                  </a:lnTo>
                  <a:cubicBezTo>
                    <a:pt x="90976" y="406400"/>
                    <a:pt x="0" y="315424"/>
                    <a:pt x="0" y="203200"/>
                  </a:cubicBezTo>
                  <a:cubicBezTo>
                    <a:pt x="0" y="90976"/>
                    <a:pt x="90976" y="0"/>
                    <a:pt x="203200" y="0"/>
                  </a:cubicBezTo>
                  <a:close/>
                </a:path>
              </a:pathLst>
            </a:custGeom>
            <a:solidFill>
              <a:srgbClr val="FBFBF3"/>
            </a:solidFill>
          </p:spPr>
        </p:sp>
        <p:sp>
          <p:nvSpPr>
            <p:cNvPr id="30" name="TextBox 30"/>
            <p:cNvSpPr txBox="1"/>
            <p:nvPr/>
          </p:nvSpPr>
          <p:spPr>
            <a:xfrm>
              <a:off x="0" y="-38100"/>
              <a:ext cx="3384774" cy="444500"/>
            </a:xfrm>
            <a:prstGeom prst="rect">
              <a:avLst/>
            </a:prstGeom>
          </p:spPr>
          <p:txBody>
            <a:bodyPr lIns="50800" tIns="50800" rIns="50800" bIns="50800" rtlCol="0" anchor="ctr"/>
            <a:lstStyle/>
            <a:p>
              <a:pPr algn="ctr">
                <a:lnSpc>
                  <a:spcPts val="2660"/>
                </a:lnSpc>
              </a:pPr>
              <a:endParaRPr/>
            </a:p>
          </p:txBody>
        </p:sp>
      </p:grpSp>
      <p:grpSp>
        <p:nvGrpSpPr>
          <p:cNvPr id="31" name="Group 31"/>
          <p:cNvGrpSpPr/>
          <p:nvPr/>
        </p:nvGrpSpPr>
        <p:grpSpPr>
          <a:xfrm>
            <a:off x="1876273" y="4488421"/>
            <a:ext cx="451016" cy="45101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E755"/>
            </a:solidFill>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sp>
        <p:nvSpPr>
          <p:cNvPr id="34" name="Freeform 34"/>
          <p:cNvSpPr/>
          <p:nvPr/>
        </p:nvSpPr>
        <p:spPr>
          <a:xfrm>
            <a:off x="8938541" y="3925354"/>
            <a:ext cx="1279613" cy="1279613"/>
          </a:xfrm>
          <a:custGeom>
            <a:avLst/>
            <a:gdLst/>
            <a:ahLst/>
            <a:cxnLst/>
            <a:rect l="l" t="t" r="r" b="b"/>
            <a:pathLst>
              <a:path w="1279613" h="1279613">
                <a:moveTo>
                  <a:pt x="0" y="0"/>
                </a:moveTo>
                <a:lnTo>
                  <a:pt x="1279613" y="0"/>
                </a:lnTo>
                <a:lnTo>
                  <a:pt x="1279613" y="1279613"/>
                </a:lnTo>
                <a:lnTo>
                  <a:pt x="0" y="12796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5" name="Freeform 35"/>
          <p:cNvSpPr/>
          <p:nvPr/>
        </p:nvSpPr>
        <p:spPr>
          <a:xfrm>
            <a:off x="8424167" y="1621244"/>
            <a:ext cx="1120686" cy="1252896"/>
          </a:xfrm>
          <a:custGeom>
            <a:avLst/>
            <a:gdLst/>
            <a:ahLst/>
            <a:cxnLst/>
            <a:rect l="l" t="t" r="r" b="b"/>
            <a:pathLst>
              <a:path w="1266390" h="1336559">
                <a:moveTo>
                  <a:pt x="0" y="0"/>
                </a:moveTo>
                <a:lnTo>
                  <a:pt x="1266390" y="0"/>
                </a:lnTo>
                <a:lnTo>
                  <a:pt x="1266390" y="1336559"/>
                </a:lnTo>
                <a:lnTo>
                  <a:pt x="0" y="1336559"/>
                </a:lnTo>
                <a:lnTo>
                  <a:pt x="0" y="0"/>
                </a:lnTo>
                <a:close/>
              </a:path>
            </a:pathLst>
          </a:custGeom>
          <a:blipFill>
            <a:blip r:embed="rId13"/>
            <a:stretch>
              <a:fillRect/>
            </a:stretch>
          </a:blipFill>
        </p:spPr>
      </p:sp>
      <p:sp>
        <p:nvSpPr>
          <p:cNvPr id="36" name="TextBox 36"/>
          <p:cNvSpPr txBox="1"/>
          <p:nvPr/>
        </p:nvSpPr>
        <p:spPr>
          <a:xfrm>
            <a:off x="5075500" y="-25255"/>
            <a:ext cx="7445266" cy="842025"/>
          </a:xfrm>
          <a:prstGeom prst="rect">
            <a:avLst/>
          </a:prstGeom>
        </p:spPr>
        <p:txBody>
          <a:bodyPr lIns="0" tIns="0" rIns="0" bIns="0" rtlCol="0" anchor="t">
            <a:spAutoFit/>
          </a:bodyPr>
          <a:lstStyle/>
          <a:p>
            <a:pPr algn="l">
              <a:lnSpc>
                <a:spcPts val="7139"/>
              </a:lnSpc>
            </a:pPr>
            <a:r>
              <a:rPr lang="en-US" sz="5400" dirty="0">
                <a:solidFill>
                  <a:srgbClr val="3082DB"/>
                </a:solidFill>
                <a:latin typeface="Public Sans Heavy"/>
                <a:ea typeface="Public Sans Heavy"/>
                <a:cs typeface="Public Sans Heavy"/>
                <a:sym typeface="Public Sans Heavy"/>
              </a:rPr>
              <a:t>METHODOLOGY</a:t>
            </a:r>
          </a:p>
        </p:txBody>
      </p:sp>
      <p:sp>
        <p:nvSpPr>
          <p:cNvPr id="37" name="TextBox 37"/>
          <p:cNvSpPr txBox="1"/>
          <p:nvPr/>
        </p:nvSpPr>
        <p:spPr>
          <a:xfrm>
            <a:off x="2462522" y="1816365"/>
            <a:ext cx="5962912" cy="476250"/>
          </a:xfrm>
          <a:prstGeom prst="rect">
            <a:avLst/>
          </a:prstGeom>
        </p:spPr>
        <p:txBody>
          <a:bodyPr lIns="0" tIns="0" rIns="0" bIns="0" rtlCol="0" anchor="t">
            <a:spAutoFit/>
          </a:bodyPr>
          <a:lstStyle/>
          <a:p>
            <a:pPr algn="l">
              <a:lnSpc>
                <a:spcPts val="3600"/>
              </a:lnSpc>
            </a:pPr>
            <a:r>
              <a:rPr lang="en-US" sz="3000">
                <a:solidFill>
                  <a:srgbClr val="000000"/>
                </a:solidFill>
                <a:latin typeface="Public Sans Bold"/>
                <a:ea typeface="Public Sans Bold"/>
                <a:cs typeface="Public Sans Bold"/>
                <a:sym typeface="Public Sans Bold"/>
              </a:rPr>
              <a:t>Qualitative Discourse Analysis </a:t>
            </a:r>
          </a:p>
        </p:txBody>
      </p:sp>
      <p:sp>
        <p:nvSpPr>
          <p:cNvPr id="38" name="TextBox 38"/>
          <p:cNvSpPr txBox="1"/>
          <p:nvPr/>
        </p:nvSpPr>
        <p:spPr>
          <a:xfrm>
            <a:off x="2470494" y="4443741"/>
            <a:ext cx="5962912" cy="476250"/>
          </a:xfrm>
          <a:prstGeom prst="rect">
            <a:avLst/>
          </a:prstGeom>
        </p:spPr>
        <p:txBody>
          <a:bodyPr lIns="0" tIns="0" rIns="0" bIns="0" rtlCol="0" anchor="t">
            <a:spAutoFit/>
          </a:bodyPr>
          <a:lstStyle/>
          <a:p>
            <a:pPr algn="l">
              <a:lnSpc>
                <a:spcPts val="3600"/>
              </a:lnSpc>
            </a:pPr>
            <a:r>
              <a:rPr lang="en-US" sz="3000" dirty="0">
                <a:solidFill>
                  <a:srgbClr val="000000"/>
                </a:solidFill>
                <a:latin typeface="Public Sans Bold"/>
                <a:ea typeface="Public Sans Bold"/>
                <a:cs typeface="Public Sans Bold"/>
                <a:sym typeface="Public Sans Bold"/>
              </a:rPr>
              <a:t>Latent Dirichlet Allocation (LDA)</a:t>
            </a:r>
          </a:p>
        </p:txBody>
      </p:sp>
      <p:sp>
        <p:nvSpPr>
          <p:cNvPr id="39" name="TextBox 39"/>
          <p:cNvSpPr txBox="1"/>
          <p:nvPr/>
        </p:nvSpPr>
        <p:spPr>
          <a:xfrm>
            <a:off x="2175653" y="2804216"/>
            <a:ext cx="14057008" cy="1153795"/>
          </a:xfrm>
          <a:prstGeom prst="rect">
            <a:avLst/>
          </a:prstGeom>
        </p:spPr>
        <p:txBody>
          <a:bodyPr lIns="0" tIns="0" rIns="0" bIns="0" rtlCol="0" anchor="t">
            <a:spAutoFit/>
          </a:bodyPr>
          <a:lstStyle/>
          <a:p>
            <a:pPr algn="l">
              <a:lnSpc>
                <a:spcPts val="3079"/>
              </a:lnSpc>
              <a:spcBef>
                <a:spcPct val="0"/>
              </a:spcBef>
            </a:pPr>
            <a:r>
              <a:rPr lang="en-US" sz="2199" dirty="0">
                <a:solidFill>
                  <a:srgbClr val="000000"/>
                </a:solidFill>
                <a:latin typeface="Canva Sans"/>
                <a:ea typeface="Canva Sans"/>
                <a:cs typeface="Canva Sans"/>
                <a:sym typeface="Canva Sans"/>
              </a:rPr>
              <a:t>Qualitative Discourse Analysis (QDA) is a research method used to study the ways in which language is used in texts and contexts. It focuses on understanding how discourse—the use of spoken, written, or sign language (Gee, 2014)</a:t>
            </a:r>
          </a:p>
        </p:txBody>
      </p:sp>
      <p:sp>
        <p:nvSpPr>
          <p:cNvPr id="40" name="TextBox 40"/>
          <p:cNvSpPr txBox="1"/>
          <p:nvPr/>
        </p:nvSpPr>
        <p:spPr>
          <a:xfrm>
            <a:off x="4543458" y="981075"/>
            <a:ext cx="10294198" cy="389255"/>
          </a:xfrm>
          <a:prstGeom prst="rect">
            <a:avLst/>
          </a:prstGeom>
        </p:spPr>
        <p:txBody>
          <a:bodyPr lIns="0" tIns="0" rIns="0" bIns="0" rtlCol="0" anchor="t">
            <a:spAutoFit/>
          </a:bodyPr>
          <a:lstStyle/>
          <a:p>
            <a:pPr algn="ctr">
              <a:lnSpc>
                <a:spcPts val="3219"/>
              </a:lnSpc>
              <a:spcBef>
                <a:spcPct val="0"/>
              </a:spcBef>
            </a:pPr>
            <a:r>
              <a:rPr lang="en-US" sz="2299">
                <a:solidFill>
                  <a:srgbClr val="005AE0"/>
                </a:solidFill>
                <a:latin typeface="Canva Sans"/>
                <a:ea typeface="Canva Sans"/>
                <a:cs typeface="Canva Sans"/>
                <a:sym typeface="Canva Sans"/>
              </a:rPr>
              <a:t>Using Mixed Method from Qualitative Analysis x Machine Learning</a:t>
            </a:r>
          </a:p>
        </p:txBody>
      </p:sp>
      <p:sp>
        <p:nvSpPr>
          <p:cNvPr id="41" name="TextBox 41"/>
          <p:cNvSpPr txBox="1"/>
          <p:nvPr/>
        </p:nvSpPr>
        <p:spPr>
          <a:xfrm>
            <a:off x="2292750" y="5311643"/>
            <a:ext cx="13931028" cy="1153795"/>
          </a:xfrm>
          <a:prstGeom prst="rect">
            <a:avLst/>
          </a:prstGeom>
        </p:spPr>
        <p:txBody>
          <a:bodyPr lIns="0" tIns="0" rIns="0" bIns="0" rtlCol="0" anchor="t">
            <a:spAutoFit/>
          </a:bodyPr>
          <a:lstStyle/>
          <a:p>
            <a:pPr algn="l">
              <a:lnSpc>
                <a:spcPts val="3079"/>
              </a:lnSpc>
              <a:spcBef>
                <a:spcPct val="0"/>
              </a:spcBef>
            </a:pPr>
            <a:r>
              <a:rPr lang="en-US" sz="2199">
                <a:solidFill>
                  <a:srgbClr val="000000"/>
                </a:solidFill>
                <a:latin typeface="Canva Sans"/>
                <a:ea typeface="Canva Sans"/>
                <a:cs typeface="Canva Sans"/>
                <a:sym typeface="Canva Sans"/>
              </a:rPr>
              <a:t>Latent Dirichlet Allocation (LDA) is </a:t>
            </a:r>
            <a:r>
              <a:rPr lang="en-US" sz="2199">
                <a:solidFill>
                  <a:srgbClr val="000000"/>
                </a:solidFill>
                <a:latin typeface="Canva Sans Bold"/>
                <a:ea typeface="Canva Sans Bold"/>
                <a:cs typeface="Canva Sans Bold"/>
                <a:sym typeface="Canva Sans Bold"/>
              </a:rPr>
              <a:t>a generative statistical model</a:t>
            </a:r>
            <a:r>
              <a:rPr lang="en-US" sz="2199">
                <a:solidFill>
                  <a:srgbClr val="000000"/>
                </a:solidFill>
                <a:latin typeface="Canva Sans"/>
                <a:ea typeface="Canva Sans"/>
                <a:cs typeface="Canva Sans"/>
                <a:sym typeface="Canva Sans"/>
              </a:rPr>
              <a:t> (and inference LDA) used to classify text in a document to a particular topic. It is a popular method for topic modeling, which helps in discovering abstract topics within a collection of documents.</a:t>
            </a:r>
          </a:p>
        </p:txBody>
      </p:sp>
      <p:sp>
        <p:nvSpPr>
          <p:cNvPr id="42" name="TextBox 42"/>
          <p:cNvSpPr txBox="1"/>
          <p:nvPr/>
        </p:nvSpPr>
        <p:spPr>
          <a:xfrm>
            <a:off x="2292750" y="7381659"/>
            <a:ext cx="13533641" cy="2288540"/>
          </a:xfrm>
          <a:prstGeom prst="rect">
            <a:avLst/>
          </a:prstGeom>
        </p:spPr>
        <p:txBody>
          <a:bodyPr lIns="0" tIns="0" rIns="0" bIns="0" rtlCol="0" anchor="t">
            <a:spAutoFit/>
          </a:bodyPr>
          <a:lstStyle/>
          <a:p>
            <a:pPr algn="l">
              <a:lnSpc>
                <a:spcPts val="2940"/>
              </a:lnSpc>
              <a:spcBef>
                <a:spcPct val="0"/>
              </a:spcBef>
            </a:pPr>
            <a:r>
              <a:rPr lang="en-US" sz="2100" dirty="0">
                <a:solidFill>
                  <a:srgbClr val="7E4D22"/>
                </a:solidFill>
                <a:latin typeface="Canva Sans"/>
                <a:ea typeface="Canva Sans"/>
                <a:cs typeface="Canva Sans"/>
                <a:sym typeface="Canva Sans"/>
              </a:rPr>
              <a:t>Based on the Transactional Acculturation Stress and Adjustment Model (TASAM) by Wu et al. (2015) &amp; from Literature Reviews, four hypotheses regarding the challenges faced by IS are examined: </a:t>
            </a:r>
          </a:p>
          <a:p>
            <a:pPr algn="ctr">
              <a:lnSpc>
                <a:spcPts val="3079"/>
              </a:lnSpc>
              <a:spcBef>
                <a:spcPct val="0"/>
              </a:spcBef>
            </a:pPr>
            <a:r>
              <a:rPr lang="en-US" sz="2199" dirty="0">
                <a:solidFill>
                  <a:srgbClr val="7E4D22"/>
                </a:solidFill>
                <a:latin typeface="Canva Sans"/>
                <a:ea typeface="Canva Sans"/>
                <a:cs typeface="Canva Sans"/>
                <a:sym typeface="Canva Sans"/>
              </a:rPr>
              <a:t>●     </a:t>
            </a:r>
            <a:r>
              <a:rPr lang="en-US" sz="2199" dirty="0">
                <a:solidFill>
                  <a:srgbClr val="7E4D22"/>
                </a:solidFill>
                <a:latin typeface="Canva Sans Bold"/>
                <a:ea typeface="Canva Sans Bold"/>
                <a:cs typeface="Canva Sans Bold"/>
                <a:sym typeface="Canva Sans Bold"/>
              </a:rPr>
              <a:t>H1: Socio-Cultural Adjustments</a:t>
            </a:r>
          </a:p>
          <a:p>
            <a:pPr algn="ctr">
              <a:lnSpc>
                <a:spcPts val="3079"/>
              </a:lnSpc>
              <a:spcBef>
                <a:spcPct val="0"/>
              </a:spcBef>
            </a:pPr>
            <a:r>
              <a:rPr lang="en-US" sz="2199" dirty="0">
                <a:solidFill>
                  <a:srgbClr val="7E4D22"/>
                </a:solidFill>
                <a:latin typeface="Canva Sans Bold"/>
                <a:ea typeface="Canva Sans Bold"/>
                <a:cs typeface="Canva Sans Bold"/>
                <a:sym typeface="Canva Sans Bold"/>
              </a:rPr>
              <a:t>●     H2: Academic Challenges</a:t>
            </a:r>
          </a:p>
          <a:p>
            <a:pPr algn="ctr">
              <a:lnSpc>
                <a:spcPts val="3079"/>
              </a:lnSpc>
              <a:spcBef>
                <a:spcPct val="0"/>
              </a:spcBef>
            </a:pPr>
            <a:r>
              <a:rPr lang="en-US" sz="2199" dirty="0">
                <a:solidFill>
                  <a:srgbClr val="7E4D22"/>
                </a:solidFill>
                <a:latin typeface="Canva Sans Bold"/>
                <a:ea typeface="Canva Sans Bold"/>
                <a:cs typeface="Canva Sans Bold"/>
                <a:sym typeface="Canva Sans Bold"/>
              </a:rPr>
              <a:t>●     H3: Financial Difficulties</a:t>
            </a:r>
          </a:p>
          <a:p>
            <a:pPr algn="ctr">
              <a:lnSpc>
                <a:spcPts val="3079"/>
              </a:lnSpc>
              <a:spcBef>
                <a:spcPct val="0"/>
              </a:spcBef>
            </a:pPr>
            <a:r>
              <a:rPr lang="en-US" sz="2199" dirty="0">
                <a:solidFill>
                  <a:srgbClr val="7E4D22"/>
                </a:solidFill>
                <a:latin typeface="Canva Sans Bold"/>
                <a:ea typeface="Canva Sans Bold"/>
                <a:cs typeface="Canva Sans Bold"/>
                <a:sym typeface="Canva Sans Bold"/>
              </a:rPr>
              <a:t>●     H4: Health Care Issues</a:t>
            </a:r>
          </a:p>
        </p:txBody>
      </p:sp>
      <p:grpSp>
        <p:nvGrpSpPr>
          <p:cNvPr id="43" name="Group 43"/>
          <p:cNvGrpSpPr/>
          <p:nvPr/>
        </p:nvGrpSpPr>
        <p:grpSpPr>
          <a:xfrm>
            <a:off x="5281748" y="6541638"/>
            <a:ext cx="7313588" cy="878121"/>
            <a:chOff x="0" y="0"/>
            <a:chExt cx="3384774" cy="406400"/>
          </a:xfrm>
        </p:grpSpPr>
        <p:sp>
          <p:nvSpPr>
            <p:cNvPr id="44" name="Freeform 44"/>
            <p:cNvSpPr/>
            <p:nvPr/>
          </p:nvSpPr>
          <p:spPr>
            <a:xfrm>
              <a:off x="0" y="0"/>
              <a:ext cx="3384774" cy="406400"/>
            </a:xfrm>
            <a:custGeom>
              <a:avLst/>
              <a:gdLst/>
              <a:ahLst/>
              <a:cxnLst/>
              <a:rect l="l" t="t" r="r" b="b"/>
              <a:pathLst>
                <a:path w="3384774" h="406400">
                  <a:moveTo>
                    <a:pt x="3181574" y="0"/>
                  </a:moveTo>
                  <a:cubicBezTo>
                    <a:pt x="3293798" y="0"/>
                    <a:pt x="3384774" y="90976"/>
                    <a:pt x="3384774" y="203200"/>
                  </a:cubicBezTo>
                  <a:cubicBezTo>
                    <a:pt x="3384774" y="315424"/>
                    <a:pt x="3293798" y="406400"/>
                    <a:pt x="3181574" y="406400"/>
                  </a:cubicBezTo>
                  <a:lnTo>
                    <a:pt x="203200" y="406400"/>
                  </a:lnTo>
                  <a:cubicBezTo>
                    <a:pt x="90976" y="406400"/>
                    <a:pt x="0" y="315424"/>
                    <a:pt x="0" y="203200"/>
                  </a:cubicBezTo>
                  <a:cubicBezTo>
                    <a:pt x="0" y="90976"/>
                    <a:pt x="90976" y="0"/>
                    <a:pt x="203200" y="0"/>
                  </a:cubicBezTo>
                  <a:close/>
                </a:path>
              </a:pathLst>
            </a:custGeom>
            <a:solidFill>
              <a:srgbClr val="FBFBF3"/>
            </a:solidFill>
          </p:spPr>
        </p:sp>
        <p:sp>
          <p:nvSpPr>
            <p:cNvPr id="45" name="TextBox 45"/>
            <p:cNvSpPr txBox="1"/>
            <p:nvPr/>
          </p:nvSpPr>
          <p:spPr>
            <a:xfrm>
              <a:off x="0" y="-38100"/>
              <a:ext cx="3384774" cy="444500"/>
            </a:xfrm>
            <a:prstGeom prst="rect">
              <a:avLst/>
            </a:prstGeom>
          </p:spPr>
          <p:txBody>
            <a:bodyPr lIns="50800" tIns="50800" rIns="50800" bIns="50800" rtlCol="0" anchor="ctr"/>
            <a:lstStyle/>
            <a:p>
              <a:pPr algn="ctr">
                <a:lnSpc>
                  <a:spcPts val="2660"/>
                </a:lnSpc>
              </a:pPr>
              <a:endParaRPr/>
            </a:p>
          </p:txBody>
        </p:sp>
      </p:grpSp>
      <p:sp>
        <p:nvSpPr>
          <p:cNvPr id="46" name="TextBox 46"/>
          <p:cNvSpPr txBox="1"/>
          <p:nvPr/>
        </p:nvSpPr>
        <p:spPr>
          <a:xfrm>
            <a:off x="6127059" y="6733049"/>
            <a:ext cx="5962912" cy="476250"/>
          </a:xfrm>
          <a:prstGeom prst="rect">
            <a:avLst/>
          </a:prstGeom>
        </p:spPr>
        <p:txBody>
          <a:bodyPr lIns="0" tIns="0" rIns="0" bIns="0" rtlCol="0" anchor="t">
            <a:spAutoFit/>
          </a:bodyPr>
          <a:lstStyle/>
          <a:p>
            <a:pPr algn="ctr">
              <a:lnSpc>
                <a:spcPts val="3600"/>
              </a:lnSpc>
            </a:pPr>
            <a:r>
              <a:rPr lang="en-US" sz="3000" dirty="0">
                <a:solidFill>
                  <a:srgbClr val="0097B2"/>
                </a:solidFill>
                <a:latin typeface="Public Sans Bold"/>
                <a:ea typeface="Public Sans Bold"/>
                <a:cs typeface="Public Sans Bold"/>
                <a:sym typeface="Public Sans Bold"/>
              </a:rPr>
              <a:t>TASAM MODEL TO VERIFY</a:t>
            </a:r>
          </a:p>
        </p:txBody>
      </p:sp>
      <p:grpSp>
        <p:nvGrpSpPr>
          <p:cNvPr id="47" name="Group 47"/>
          <p:cNvGrpSpPr/>
          <p:nvPr/>
        </p:nvGrpSpPr>
        <p:grpSpPr>
          <a:xfrm>
            <a:off x="6411278" y="7991354"/>
            <a:ext cx="5271135" cy="538162"/>
            <a:chOff x="0" y="0"/>
            <a:chExt cx="7028180" cy="717550"/>
          </a:xfrm>
        </p:grpSpPr>
        <p:sp>
          <p:nvSpPr>
            <p:cNvPr id="48" name="Freeform 48"/>
            <p:cNvSpPr/>
            <p:nvPr/>
          </p:nvSpPr>
          <p:spPr>
            <a:xfrm>
              <a:off x="-67310" y="50800"/>
              <a:ext cx="7047230" cy="868680"/>
            </a:xfrm>
            <a:custGeom>
              <a:avLst/>
              <a:gdLst/>
              <a:ahLst/>
              <a:cxnLst/>
              <a:rect l="l" t="t" r="r" b="b"/>
              <a:pathLst>
                <a:path w="7047230" h="868680">
                  <a:moveTo>
                    <a:pt x="120650" y="0"/>
                  </a:moveTo>
                  <a:cubicBezTo>
                    <a:pt x="5670550" y="10160"/>
                    <a:pt x="5707380" y="13970"/>
                    <a:pt x="5807710" y="20320"/>
                  </a:cubicBezTo>
                  <a:cubicBezTo>
                    <a:pt x="5910580" y="26670"/>
                    <a:pt x="5996940" y="31750"/>
                    <a:pt x="6125210" y="46990"/>
                  </a:cubicBezTo>
                  <a:cubicBezTo>
                    <a:pt x="6322060" y="71120"/>
                    <a:pt x="6771640" y="137160"/>
                    <a:pt x="6874510" y="166370"/>
                  </a:cubicBezTo>
                  <a:cubicBezTo>
                    <a:pt x="6902450" y="173990"/>
                    <a:pt x="6910070" y="177800"/>
                    <a:pt x="6926580" y="186690"/>
                  </a:cubicBezTo>
                  <a:cubicBezTo>
                    <a:pt x="6941820" y="195580"/>
                    <a:pt x="6955790" y="203200"/>
                    <a:pt x="6971030" y="218440"/>
                  </a:cubicBezTo>
                  <a:cubicBezTo>
                    <a:pt x="6991350" y="240030"/>
                    <a:pt x="7019290" y="276860"/>
                    <a:pt x="7031990" y="309880"/>
                  </a:cubicBezTo>
                  <a:cubicBezTo>
                    <a:pt x="7043420" y="342900"/>
                    <a:pt x="7044690" y="388620"/>
                    <a:pt x="7042150" y="419100"/>
                  </a:cubicBezTo>
                  <a:cubicBezTo>
                    <a:pt x="7040880" y="439420"/>
                    <a:pt x="7037070" y="452120"/>
                    <a:pt x="7028180" y="472440"/>
                  </a:cubicBezTo>
                  <a:cubicBezTo>
                    <a:pt x="7015480" y="499110"/>
                    <a:pt x="6986270" y="539750"/>
                    <a:pt x="6964680" y="561340"/>
                  </a:cubicBezTo>
                  <a:cubicBezTo>
                    <a:pt x="6949440" y="575310"/>
                    <a:pt x="6938010" y="582930"/>
                    <a:pt x="6918960" y="591820"/>
                  </a:cubicBezTo>
                  <a:cubicBezTo>
                    <a:pt x="6891020" y="603250"/>
                    <a:pt x="6851650" y="624840"/>
                    <a:pt x="6812280" y="615950"/>
                  </a:cubicBezTo>
                  <a:cubicBezTo>
                    <a:pt x="6750050" y="600710"/>
                    <a:pt x="6590030" y="495300"/>
                    <a:pt x="6596380" y="441960"/>
                  </a:cubicBezTo>
                  <a:cubicBezTo>
                    <a:pt x="6605270" y="372110"/>
                    <a:pt x="7011670" y="303530"/>
                    <a:pt x="7011670" y="250190"/>
                  </a:cubicBezTo>
                  <a:cubicBezTo>
                    <a:pt x="7012940" y="214630"/>
                    <a:pt x="6818630" y="163830"/>
                    <a:pt x="6819900" y="158750"/>
                  </a:cubicBezTo>
                  <a:cubicBezTo>
                    <a:pt x="6821170" y="154940"/>
                    <a:pt x="6894830" y="168910"/>
                    <a:pt x="6926580" y="186690"/>
                  </a:cubicBezTo>
                  <a:cubicBezTo>
                    <a:pt x="6957060" y="203200"/>
                    <a:pt x="6987540" y="231140"/>
                    <a:pt x="7006590" y="260350"/>
                  </a:cubicBezTo>
                  <a:cubicBezTo>
                    <a:pt x="7026910" y="289560"/>
                    <a:pt x="7038340" y="334010"/>
                    <a:pt x="7043420" y="363220"/>
                  </a:cubicBezTo>
                  <a:cubicBezTo>
                    <a:pt x="7047230" y="384810"/>
                    <a:pt x="7047230" y="397510"/>
                    <a:pt x="7042150" y="419100"/>
                  </a:cubicBezTo>
                  <a:cubicBezTo>
                    <a:pt x="7037070" y="448310"/>
                    <a:pt x="7018020" y="495300"/>
                    <a:pt x="7001510" y="520700"/>
                  </a:cubicBezTo>
                  <a:cubicBezTo>
                    <a:pt x="6991350" y="538480"/>
                    <a:pt x="6978650" y="548640"/>
                    <a:pt x="6964680" y="561340"/>
                  </a:cubicBezTo>
                  <a:cubicBezTo>
                    <a:pt x="6950710" y="572770"/>
                    <a:pt x="6938010" y="582930"/>
                    <a:pt x="6918960" y="591820"/>
                  </a:cubicBezTo>
                  <a:cubicBezTo>
                    <a:pt x="6891020" y="603250"/>
                    <a:pt x="6864350" y="613410"/>
                    <a:pt x="6812280" y="615950"/>
                  </a:cubicBezTo>
                  <a:cubicBezTo>
                    <a:pt x="6677660" y="619760"/>
                    <a:pt x="6313170" y="528320"/>
                    <a:pt x="6084570" y="501650"/>
                  </a:cubicBezTo>
                  <a:cubicBezTo>
                    <a:pt x="5882640" y="480060"/>
                    <a:pt x="5800090" y="472440"/>
                    <a:pt x="5511800" y="463550"/>
                  </a:cubicBezTo>
                  <a:cubicBezTo>
                    <a:pt x="4627880" y="433070"/>
                    <a:pt x="521970" y="868680"/>
                    <a:pt x="118110" y="461010"/>
                  </a:cubicBezTo>
                  <a:cubicBezTo>
                    <a:pt x="0" y="342900"/>
                    <a:pt x="120650" y="0"/>
                    <a:pt x="120650" y="0"/>
                  </a:cubicBezTo>
                </a:path>
              </a:pathLst>
            </a:custGeom>
            <a:solidFill>
              <a:srgbClr val="2EE5A7">
                <a:alpha val="49804"/>
              </a:srgbClr>
            </a:solidFill>
            <a:ln cap="sq">
              <a:noFill/>
              <a:prstDash val="solid"/>
              <a:miter/>
            </a:ln>
          </p:spPr>
        </p:sp>
      </p:grpSp>
      <p:grpSp>
        <p:nvGrpSpPr>
          <p:cNvPr id="49" name="Group 49"/>
          <p:cNvGrpSpPr/>
          <p:nvPr/>
        </p:nvGrpSpPr>
        <p:grpSpPr>
          <a:xfrm>
            <a:off x="6949440" y="8439982"/>
            <a:ext cx="4486275" cy="582930"/>
            <a:chOff x="0" y="0"/>
            <a:chExt cx="5981700" cy="777240"/>
          </a:xfrm>
        </p:grpSpPr>
        <p:sp>
          <p:nvSpPr>
            <p:cNvPr id="50" name="Freeform 50"/>
            <p:cNvSpPr/>
            <p:nvPr/>
          </p:nvSpPr>
          <p:spPr>
            <a:xfrm>
              <a:off x="-62230" y="50800"/>
              <a:ext cx="5999480" cy="808990"/>
            </a:xfrm>
            <a:custGeom>
              <a:avLst/>
              <a:gdLst/>
              <a:ahLst/>
              <a:cxnLst/>
              <a:rect l="l" t="t" r="r" b="b"/>
              <a:pathLst>
                <a:path w="5999480" h="808990">
                  <a:moveTo>
                    <a:pt x="120650" y="0"/>
                  </a:moveTo>
                  <a:cubicBezTo>
                    <a:pt x="4432300" y="11430"/>
                    <a:pt x="4450080" y="10160"/>
                    <a:pt x="4565650" y="21590"/>
                  </a:cubicBezTo>
                  <a:cubicBezTo>
                    <a:pt x="4754880" y="39370"/>
                    <a:pt x="5083810" y="86360"/>
                    <a:pt x="5306060" y="125730"/>
                  </a:cubicBezTo>
                  <a:cubicBezTo>
                    <a:pt x="5488940" y="157480"/>
                    <a:pt x="5801360" y="191770"/>
                    <a:pt x="5806440" y="232410"/>
                  </a:cubicBezTo>
                  <a:cubicBezTo>
                    <a:pt x="5808980" y="259080"/>
                    <a:pt x="5609590" y="279400"/>
                    <a:pt x="5605780" y="320040"/>
                  </a:cubicBezTo>
                  <a:cubicBezTo>
                    <a:pt x="5601970" y="377190"/>
                    <a:pt x="5999480" y="501650"/>
                    <a:pt x="5993130" y="562610"/>
                  </a:cubicBezTo>
                  <a:cubicBezTo>
                    <a:pt x="5988050" y="614680"/>
                    <a:pt x="5783580" y="669290"/>
                    <a:pt x="5688330" y="674370"/>
                  </a:cubicBezTo>
                  <a:cubicBezTo>
                    <a:pt x="5609590" y="679450"/>
                    <a:pt x="5556250" y="638810"/>
                    <a:pt x="5464810" y="619760"/>
                  </a:cubicBezTo>
                  <a:cubicBezTo>
                    <a:pt x="5322570" y="589280"/>
                    <a:pt x="5080000" y="547370"/>
                    <a:pt x="4913630" y="523240"/>
                  </a:cubicBezTo>
                  <a:cubicBezTo>
                    <a:pt x="4777740" y="502920"/>
                    <a:pt x="4654550" y="487680"/>
                    <a:pt x="4541520" y="478790"/>
                  </a:cubicBezTo>
                  <a:cubicBezTo>
                    <a:pt x="4447540" y="469900"/>
                    <a:pt x="4420870" y="467360"/>
                    <a:pt x="4282440" y="463550"/>
                  </a:cubicBezTo>
                  <a:cubicBezTo>
                    <a:pt x="3726180" y="448310"/>
                    <a:pt x="455930" y="808990"/>
                    <a:pt x="113030" y="461010"/>
                  </a:cubicBezTo>
                  <a:cubicBezTo>
                    <a:pt x="0" y="345440"/>
                    <a:pt x="120650" y="0"/>
                    <a:pt x="120650" y="0"/>
                  </a:cubicBezTo>
                </a:path>
              </a:pathLst>
            </a:custGeom>
            <a:solidFill>
              <a:srgbClr val="2EE5A7">
                <a:alpha val="49804"/>
              </a:srgbClr>
            </a:solidFill>
            <a:ln cap="sq">
              <a:noFill/>
              <a:prstDash val="solid"/>
              <a:miter/>
            </a:ln>
          </p:spPr>
        </p:sp>
      </p:grpSp>
      <p:grpSp>
        <p:nvGrpSpPr>
          <p:cNvPr id="51" name="Group 51"/>
          <p:cNvGrpSpPr/>
          <p:nvPr/>
        </p:nvGrpSpPr>
        <p:grpSpPr>
          <a:xfrm>
            <a:off x="6777038" y="9185789"/>
            <a:ext cx="81915" cy="422910"/>
            <a:chOff x="0" y="0"/>
            <a:chExt cx="109220" cy="563880"/>
          </a:xfrm>
        </p:grpSpPr>
        <p:sp>
          <p:nvSpPr>
            <p:cNvPr id="52" name="Freeform 52"/>
            <p:cNvSpPr/>
            <p:nvPr/>
          </p:nvSpPr>
          <p:spPr>
            <a:xfrm>
              <a:off x="49530" y="50800"/>
              <a:ext cx="7620" cy="461010"/>
            </a:xfrm>
            <a:custGeom>
              <a:avLst/>
              <a:gdLst/>
              <a:ahLst/>
              <a:cxnLst/>
              <a:rect l="l" t="t" r="r" b="b"/>
              <a:pathLst>
                <a:path w="7620" h="461010">
                  <a:moveTo>
                    <a:pt x="7620" y="0"/>
                  </a:moveTo>
                  <a:cubicBezTo>
                    <a:pt x="0" y="461010"/>
                    <a:pt x="1270" y="0"/>
                    <a:pt x="1270" y="0"/>
                  </a:cubicBezTo>
                </a:path>
              </a:pathLst>
            </a:custGeom>
            <a:solidFill>
              <a:srgbClr val="2EE5A7">
                <a:alpha val="49804"/>
              </a:srgbClr>
            </a:solidFill>
            <a:ln cap="sq">
              <a:noFill/>
              <a:prstDash val="solid"/>
              <a:miter/>
            </a:ln>
          </p:spPr>
        </p:sp>
      </p:grpSp>
      <p:grpSp>
        <p:nvGrpSpPr>
          <p:cNvPr id="53" name="Group 53"/>
          <p:cNvGrpSpPr/>
          <p:nvPr/>
        </p:nvGrpSpPr>
        <p:grpSpPr>
          <a:xfrm>
            <a:off x="6781800" y="9185789"/>
            <a:ext cx="4001453" cy="522922"/>
            <a:chOff x="0" y="0"/>
            <a:chExt cx="5335270" cy="697230"/>
          </a:xfrm>
        </p:grpSpPr>
        <p:sp>
          <p:nvSpPr>
            <p:cNvPr id="54" name="Freeform 54"/>
            <p:cNvSpPr/>
            <p:nvPr/>
          </p:nvSpPr>
          <p:spPr>
            <a:xfrm>
              <a:off x="-60960" y="44450"/>
              <a:ext cx="5387340" cy="767080"/>
            </a:xfrm>
            <a:custGeom>
              <a:avLst/>
              <a:gdLst/>
              <a:ahLst/>
              <a:cxnLst/>
              <a:rect l="l" t="t" r="r" b="b"/>
              <a:pathLst>
                <a:path w="5387340" h="767080">
                  <a:moveTo>
                    <a:pt x="111760" y="6350"/>
                  </a:moveTo>
                  <a:cubicBezTo>
                    <a:pt x="3576320" y="10160"/>
                    <a:pt x="3589020" y="11430"/>
                    <a:pt x="3724910" y="21590"/>
                  </a:cubicBezTo>
                  <a:cubicBezTo>
                    <a:pt x="4001770" y="41910"/>
                    <a:pt x="4881880" y="0"/>
                    <a:pt x="4989830" y="147320"/>
                  </a:cubicBezTo>
                  <a:cubicBezTo>
                    <a:pt x="5041900" y="217170"/>
                    <a:pt x="4895850" y="401320"/>
                    <a:pt x="4931410" y="429260"/>
                  </a:cubicBezTo>
                  <a:cubicBezTo>
                    <a:pt x="4978400" y="463550"/>
                    <a:pt x="5276850" y="181610"/>
                    <a:pt x="5336540" y="215900"/>
                  </a:cubicBezTo>
                  <a:cubicBezTo>
                    <a:pt x="5379720" y="240030"/>
                    <a:pt x="5387340" y="397510"/>
                    <a:pt x="5345430" y="459740"/>
                  </a:cubicBezTo>
                  <a:cubicBezTo>
                    <a:pt x="5289550" y="541020"/>
                    <a:pt x="5114290" y="580390"/>
                    <a:pt x="4939030" y="600710"/>
                  </a:cubicBezTo>
                  <a:cubicBezTo>
                    <a:pt x="4641850" y="636270"/>
                    <a:pt x="3966210" y="497840"/>
                    <a:pt x="3700780" y="477520"/>
                  </a:cubicBezTo>
                  <a:cubicBezTo>
                    <a:pt x="3573780" y="468630"/>
                    <a:pt x="3564890" y="467360"/>
                    <a:pt x="3420110" y="463550"/>
                  </a:cubicBezTo>
                  <a:cubicBezTo>
                    <a:pt x="2923540" y="449580"/>
                    <a:pt x="411480" y="767080"/>
                    <a:pt x="111760" y="467360"/>
                  </a:cubicBezTo>
                  <a:cubicBezTo>
                    <a:pt x="0" y="355600"/>
                    <a:pt x="111760" y="6350"/>
                    <a:pt x="111760" y="6350"/>
                  </a:cubicBezTo>
                </a:path>
              </a:pathLst>
            </a:custGeom>
            <a:solidFill>
              <a:srgbClr val="2EE5A7">
                <a:alpha val="49804"/>
              </a:srgbClr>
            </a:solidFill>
            <a:ln cap="sq">
              <a:noFill/>
              <a:prstDash val="solid"/>
              <a:miter/>
            </a:ln>
          </p:spPr>
        </p:sp>
      </p:grpSp>
      <p:grpSp>
        <p:nvGrpSpPr>
          <p:cNvPr id="55" name="Group 55"/>
          <p:cNvGrpSpPr/>
          <p:nvPr/>
        </p:nvGrpSpPr>
        <p:grpSpPr>
          <a:xfrm>
            <a:off x="7239953" y="8761927"/>
            <a:ext cx="4397692" cy="492443"/>
            <a:chOff x="0" y="0"/>
            <a:chExt cx="5863590" cy="656590"/>
          </a:xfrm>
        </p:grpSpPr>
        <p:sp>
          <p:nvSpPr>
            <p:cNvPr id="56" name="Freeform 56"/>
            <p:cNvSpPr/>
            <p:nvPr/>
          </p:nvSpPr>
          <p:spPr>
            <a:xfrm>
              <a:off x="-66040" y="50800"/>
              <a:ext cx="5911850" cy="849630"/>
            </a:xfrm>
            <a:custGeom>
              <a:avLst/>
              <a:gdLst/>
              <a:ahLst/>
              <a:cxnLst/>
              <a:rect l="l" t="t" r="r" b="b"/>
              <a:pathLst>
                <a:path w="5911850" h="849630">
                  <a:moveTo>
                    <a:pt x="123190" y="0"/>
                  </a:moveTo>
                  <a:cubicBezTo>
                    <a:pt x="5511800" y="25400"/>
                    <a:pt x="5549900" y="41910"/>
                    <a:pt x="5638800" y="62230"/>
                  </a:cubicBezTo>
                  <a:cubicBezTo>
                    <a:pt x="5722620" y="82550"/>
                    <a:pt x="5877560" y="133350"/>
                    <a:pt x="5878830" y="132080"/>
                  </a:cubicBezTo>
                  <a:cubicBezTo>
                    <a:pt x="5878830" y="130810"/>
                    <a:pt x="5805170" y="87630"/>
                    <a:pt x="5788660" y="101600"/>
                  </a:cubicBezTo>
                  <a:cubicBezTo>
                    <a:pt x="5750560" y="134620"/>
                    <a:pt x="5911850" y="496570"/>
                    <a:pt x="5855970" y="553720"/>
                  </a:cubicBezTo>
                  <a:cubicBezTo>
                    <a:pt x="5812790" y="598170"/>
                    <a:pt x="5678170" y="537210"/>
                    <a:pt x="5590540" y="523240"/>
                  </a:cubicBezTo>
                  <a:cubicBezTo>
                    <a:pt x="5505450" y="509270"/>
                    <a:pt x="5419090" y="478790"/>
                    <a:pt x="5336540" y="468630"/>
                  </a:cubicBezTo>
                  <a:cubicBezTo>
                    <a:pt x="5257800" y="459740"/>
                    <a:pt x="5232400" y="466090"/>
                    <a:pt x="5107940" y="464820"/>
                  </a:cubicBezTo>
                  <a:cubicBezTo>
                    <a:pt x="4521200" y="458470"/>
                    <a:pt x="500380" y="849630"/>
                    <a:pt x="116840" y="462280"/>
                  </a:cubicBezTo>
                  <a:cubicBezTo>
                    <a:pt x="0" y="344170"/>
                    <a:pt x="123190" y="0"/>
                    <a:pt x="123190" y="0"/>
                  </a:cubicBezTo>
                </a:path>
              </a:pathLst>
            </a:custGeom>
            <a:solidFill>
              <a:srgbClr val="2EE5A7">
                <a:alpha val="49804"/>
              </a:srgbClr>
            </a:solidFill>
            <a:ln cap="sq">
              <a:noFill/>
              <a:prstDash val="solid"/>
              <a:miter/>
            </a:ln>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par>
                                <p:cTn id="25" presetID="9"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dissolv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500" fill="hold"/>
                                        <p:tgtEl>
                                          <p:spTgt spid="49"/>
                                        </p:tgtEl>
                                        <p:attrNameLst>
                                          <p:attrName>ppt_x</p:attrName>
                                        </p:attrNameLst>
                                      </p:cBhvr>
                                      <p:tavLst>
                                        <p:tav tm="0">
                                          <p:val>
                                            <p:strVal val="#ppt_x"/>
                                          </p:val>
                                        </p:tav>
                                        <p:tav tm="100000">
                                          <p:val>
                                            <p:strVal val="#ppt_x"/>
                                          </p:val>
                                        </p:tav>
                                      </p:tavLst>
                                    </p:anim>
                                    <p:anim calcmode="lin" valueType="num">
                                      <p:cBhvr additive="base">
                                        <p:cTn id="52" dur="500" fill="hold"/>
                                        <p:tgtEl>
                                          <p:spTgt spid="4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additive="base">
                                        <p:cTn id="59" dur="500" fill="hold"/>
                                        <p:tgtEl>
                                          <p:spTgt spid="53"/>
                                        </p:tgtEl>
                                        <p:attrNameLst>
                                          <p:attrName>ppt_x</p:attrName>
                                        </p:attrNameLst>
                                      </p:cBhvr>
                                      <p:tavLst>
                                        <p:tav tm="0">
                                          <p:val>
                                            <p:strVal val="#ppt_x"/>
                                          </p:val>
                                        </p:tav>
                                        <p:tav tm="100000">
                                          <p:val>
                                            <p:strVal val="#ppt_x"/>
                                          </p:val>
                                        </p:tav>
                                      </p:tavLst>
                                    </p:anim>
                                    <p:anim calcmode="lin" valueType="num">
                                      <p:cBhvr additive="base">
                                        <p:cTn id="60" dur="500" fill="hold"/>
                                        <p:tgtEl>
                                          <p:spTgt spid="5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1" grpId="0"/>
      <p:bldP spid="42" grpId="0"/>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TotalTime>
  <Words>2898</Words>
  <Application>Microsoft Macintosh PowerPoint</Application>
  <PresentationFormat>Custom</PresentationFormat>
  <Paragraphs>290</Paragraphs>
  <Slides>22</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Cambria Math</vt:lpstr>
      <vt:lpstr>Calibri</vt:lpstr>
      <vt:lpstr>Public Sans Italics</vt:lpstr>
      <vt:lpstr>Public Sans Bold</vt:lpstr>
      <vt:lpstr>Times New Roman</vt:lpstr>
      <vt:lpstr>Arial</vt:lpstr>
      <vt:lpstr>Canva Sans Bold</vt:lpstr>
      <vt:lpstr>Francois One</vt:lpstr>
      <vt:lpstr>Canva Sans</vt:lpstr>
      <vt:lpstr>TT Firs Neue</vt:lpstr>
      <vt:lpstr>Lazydog</vt:lpstr>
      <vt:lpstr>Public Sans Heavy</vt:lpstr>
      <vt:lpstr>Cooper BT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Challenges Faced by International Students in English-Medium Instruction Programs: Insights from Vietnamese Students in Taiwan</dc:title>
  <cp:lastModifiedBy>武清顯</cp:lastModifiedBy>
  <cp:revision>10</cp:revision>
  <dcterms:created xsi:type="dcterms:W3CDTF">2006-08-16T00:00:00Z</dcterms:created>
  <dcterms:modified xsi:type="dcterms:W3CDTF">2024-07-26T07:53:26Z</dcterms:modified>
  <dc:identifier>DAGLSrtncnY</dc:identifier>
</cp:coreProperties>
</file>